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sehou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27956" y="899556"/>
            <a:ext cx="8915399" cy="2262781"/>
          </a:xfrm>
        </p:spPr>
        <p:txBody>
          <a:bodyPr/>
          <a:lstStyle/>
          <a:p>
            <a:r>
              <a:rPr lang="fr-FR" b="1" dirty="0" smtClean="0"/>
              <a:t>EVOLUTION OF CAMEROON TERRITORY</a:t>
            </a: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510151" y="4671542"/>
            <a:ext cx="4488872" cy="2061767"/>
          </a:xfrm>
        </p:spPr>
        <p:txBody>
          <a:bodyPr>
            <a:normAutofit/>
          </a:bodyPr>
          <a:lstStyle/>
          <a:p>
            <a:r>
              <a:rPr lang="fr-FR" dirty="0" smtClean="0"/>
              <a:t>BY</a:t>
            </a:r>
          </a:p>
          <a:p>
            <a:r>
              <a:rPr lang="fr-FR" b="1" dirty="0" smtClean="0"/>
              <a:t>Ahmadou SEHOU, </a:t>
            </a:r>
            <a:r>
              <a:rPr lang="fr-FR" b="1" dirty="0" err="1" smtClean="0"/>
              <a:t>PhD</a:t>
            </a:r>
            <a:endParaRPr lang="fr-FR" b="1" dirty="0" smtClean="0"/>
          </a:p>
          <a:p>
            <a:r>
              <a:rPr lang="fr-FR" sz="1200" dirty="0" err="1" smtClean="0"/>
              <a:t>University</a:t>
            </a:r>
            <a:r>
              <a:rPr lang="fr-FR" sz="1200" dirty="0" smtClean="0"/>
              <a:t> of </a:t>
            </a:r>
            <a:r>
              <a:rPr lang="fr-FR" sz="1200" dirty="0" err="1" smtClean="0"/>
              <a:t>Ngaoundere</a:t>
            </a:r>
            <a:endParaRPr lang="fr-FR" sz="1200" dirty="0" smtClean="0"/>
          </a:p>
          <a:p>
            <a:r>
              <a:rPr lang="fr-FR" sz="1200" dirty="0" smtClean="0"/>
              <a:t>Phone/</a:t>
            </a:r>
            <a:r>
              <a:rPr lang="fr-FR" sz="1200" dirty="0" err="1" smtClean="0"/>
              <a:t>WhatsApp</a:t>
            </a:r>
            <a:r>
              <a:rPr lang="fr-FR" sz="1200" dirty="0" smtClean="0"/>
              <a:t>: +237 656 96 58 53</a:t>
            </a:r>
          </a:p>
          <a:p>
            <a:r>
              <a:rPr lang="fr-FR" sz="1200" dirty="0" smtClean="0"/>
              <a:t>E-mail: </a:t>
            </a:r>
            <a:r>
              <a:rPr lang="fr-FR" sz="1200" dirty="0" smtClean="0">
                <a:hlinkClick r:id="rId2"/>
              </a:rPr>
              <a:t>asehou@gmail.com</a:t>
            </a:r>
            <a:r>
              <a:rPr lang="fr-FR" sz="1200" dirty="0" smtClean="0"/>
              <a:t>  </a:t>
            </a:r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4" name="Sous-titre 2"/>
          <p:cNvSpPr txBox="1">
            <a:spLocks/>
          </p:cNvSpPr>
          <p:nvPr/>
        </p:nvSpPr>
        <p:spPr>
          <a:xfrm>
            <a:off x="2812865" y="3635369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dirty="0" smtClean="0"/>
              <a:t>FROM THE GERMAN PROTECTORATE, THE PARTITION, THE REUNIFICATION, THE UNIFICATION TO THE UNITARY STATE </a:t>
            </a:r>
          </a:p>
          <a:p>
            <a:pPr algn="ctr"/>
            <a:r>
              <a:rPr lang="fr-FR" dirty="0" smtClean="0"/>
              <a:t>(</a:t>
            </a:r>
            <a:r>
              <a:rPr lang="fr-FR" b="1" dirty="0" err="1" smtClean="0"/>
              <a:t>From</a:t>
            </a:r>
            <a:r>
              <a:rPr lang="fr-FR" b="1" dirty="0" smtClean="0"/>
              <a:t> 750 000 Km2 to 475 442 Km2 of </a:t>
            </a:r>
            <a:r>
              <a:rPr lang="fr-FR" b="1" dirty="0" err="1" smtClean="0"/>
              <a:t>today</a:t>
            </a:r>
            <a:r>
              <a:rPr lang="fr-FR" dirty="0" smtClean="0"/>
              <a:t>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02475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err="1" smtClean="0"/>
              <a:t>creation</a:t>
            </a:r>
            <a:r>
              <a:rPr lang="fr-FR" dirty="0" smtClean="0"/>
              <a:t> of the </a:t>
            </a:r>
            <a:r>
              <a:rPr lang="fr-FR" dirty="0" err="1" smtClean="0"/>
              <a:t>Germans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9553" y="196681"/>
            <a:ext cx="5533901" cy="5664368"/>
          </a:xfrm>
          <a:prstGeom prst="rect">
            <a:avLst/>
          </a:prstGeo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smtClean="0"/>
              <a:t>12 </a:t>
            </a:r>
            <a:r>
              <a:rPr lang="fr-FR" dirty="0" err="1" smtClean="0"/>
              <a:t>july</a:t>
            </a:r>
            <a:r>
              <a:rPr lang="fr-FR" dirty="0" smtClean="0"/>
              <a:t> 1882 : </a:t>
            </a:r>
            <a:r>
              <a:rPr lang="fr-FR" dirty="0" err="1" smtClean="0"/>
              <a:t>Signing</a:t>
            </a:r>
            <a:r>
              <a:rPr lang="fr-FR" dirty="0" smtClean="0"/>
              <a:t> a protection </a:t>
            </a:r>
            <a:r>
              <a:rPr lang="fr-FR" dirty="0" err="1" smtClean="0"/>
              <a:t>treaty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Duala</a:t>
            </a:r>
            <a:r>
              <a:rPr lang="fr-FR" dirty="0" smtClean="0"/>
              <a:t> </a:t>
            </a:r>
            <a:r>
              <a:rPr lang="fr-FR" dirty="0" err="1" smtClean="0"/>
              <a:t>kings</a:t>
            </a:r>
            <a:r>
              <a:rPr lang="fr-FR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Conquests</a:t>
            </a:r>
            <a:r>
              <a:rPr lang="fr-FR" dirty="0" smtClean="0"/>
              <a:t> in the </a:t>
            </a:r>
            <a:r>
              <a:rPr lang="fr-FR" dirty="0" err="1" smtClean="0"/>
              <a:t>coastal</a:t>
            </a:r>
            <a:r>
              <a:rPr lang="fr-FR" dirty="0" smtClean="0"/>
              <a:t> area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Conquests</a:t>
            </a:r>
            <a:r>
              <a:rPr lang="fr-FR" dirty="0" smtClean="0"/>
              <a:t> of the </a:t>
            </a:r>
            <a:r>
              <a:rPr lang="fr-FR" dirty="0" err="1" smtClean="0"/>
              <a:t>interior</a:t>
            </a:r>
            <a:r>
              <a:rPr lang="fr-FR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Conquests</a:t>
            </a:r>
            <a:r>
              <a:rPr lang="fr-FR" dirty="0" smtClean="0"/>
              <a:t> of the Adamawa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From</a:t>
            </a:r>
            <a:r>
              <a:rPr lang="fr-FR" dirty="0" smtClean="0"/>
              <a:t> the Atlantic to the Lake </a:t>
            </a:r>
            <a:r>
              <a:rPr lang="fr-FR" dirty="0" err="1" smtClean="0"/>
              <a:t>Chad</a:t>
            </a:r>
            <a:r>
              <a:rPr lang="fr-FR" dirty="0" smtClean="0"/>
              <a:t> in the </a:t>
            </a:r>
            <a:r>
              <a:rPr lang="fr-FR" dirty="0" err="1" smtClean="0"/>
              <a:t>North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From</a:t>
            </a:r>
            <a:r>
              <a:rPr lang="fr-FR" dirty="0" smtClean="0"/>
              <a:t> the Atlantic to the Congo basin in the East</a:t>
            </a:r>
          </a:p>
          <a:p>
            <a:pPr marL="285750" indent="-285750">
              <a:buFontTx/>
              <a:buChar char="-"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204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b="1" dirty="0" err="1" smtClean="0"/>
              <a:t>Kamerun</a:t>
            </a:r>
            <a:r>
              <a:rPr lang="fr-FR" dirty="0" smtClean="0"/>
              <a:t> to </a:t>
            </a:r>
            <a:r>
              <a:rPr lang="fr-FR" b="1" dirty="0" err="1" smtClean="0"/>
              <a:t>Neukamerun</a:t>
            </a:r>
            <a:endParaRPr lang="fr-FR" b="1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17" y="446088"/>
            <a:ext cx="4631377" cy="5414961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err="1" smtClean="0"/>
              <a:t>Negotiations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French </a:t>
            </a:r>
            <a:r>
              <a:rPr lang="fr-FR" dirty="0" err="1" smtClean="0"/>
              <a:t>colonizers</a:t>
            </a:r>
            <a:r>
              <a:rPr lang="fr-FR" dirty="0" smtClean="0"/>
              <a:t> in the East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Exchange of </a:t>
            </a:r>
            <a:r>
              <a:rPr lang="fr-FR" dirty="0" err="1" smtClean="0"/>
              <a:t>territories</a:t>
            </a:r>
            <a:r>
              <a:rPr lang="fr-FR" dirty="0" smtClean="0"/>
              <a:t> in </a:t>
            </a:r>
            <a:r>
              <a:rPr lang="fr-FR" dirty="0" err="1" smtClean="0"/>
              <a:t>Morocco</a:t>
            </a:r>
            <a:r>
              <a:rPr lang="fr-FR" dirty="0" smtClean="0"/>
              <a:t> and Equatorial </a:t>
            </a:r>
            <a:r>
              <a:rPr lang="fr-FR" dirty="0" err="1" smtClean="0"/>
              <a:t>Africa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Enlargement</a:t>
            </a:r>
            <a:r>
              <a:rPr lang="fr-FR" dirty="0" smtClean="0"/>
              <a:t> of </a:t>
            </a:r>
            <a:r>
              <a:rPr lang="fr-FR" dirty="0" err="1" smtClean="0"/>
              <a:t>Kamerun</a:t>
            </a:r>
            <a:r>
              <a:rPr lang="fr-FR" dirty="0" smtClean="0"/>
              <a:t> </a:t>
            </a:r>
            <a:r>
              <a:rPr lang="fr-FR" dirty="0" err="1" smtClean="0"/>
              <a:t>territory</a:t>
            </a:r>
            <a:r>
              <a:rPr lang="fr-FR" dirty="0" smtClean="0"/>
              <a:t> (part of </a:t>
            </a:r>
            <a:r>
              <a:rPr lang="fr-FR" dirty="0" err="1" smtClean="0"/>
              <a:t>Chad</a:t>
            </a:r>
            <a:r>
              <a:rPr lang="fr-FR" dirty="0" smtClean="0"/>
              <a:t>, Part of CA and part of Congo)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750 000 Km2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1840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Cameroon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a dual Mandate of the </a:t>
            </a:r>
            <a:r>
              <a:rPr lang="fr-FR" dirty="0" err="1" smtClean="0"/>
              <a:t>League</a:t>
            </a:r>
            <a:r>
              <a:rPr lang="fr-FR" dirty="0" smtClean="0"/>
              <a:t> of Nations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196" y="441430"/>
            <a:ext cx="4726378" cy="5508107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err="1" smtClean="0"/>
              <a:t>From</a:t>
            </a:r>
            <a:r>
              <a:rPr lang="fr-FR" dirty="0" smtClean="0"/>
              <a:t> 1916 to 1919: </a:t>
            </a:r>
            <a:r>
              <a:rPr lang="fr-FR" dirty="0" err="1" smtClean="0"/>
              <a:t>period</a:t>
            </a:r>
            <a:r>
              <a:rPr lang="fr-FR" dirty="0" smtClean="0"/>
              <a:t> of </a:t>
            </a:r>
            <a:r>
              <a:rPr lang="fr-FR" dirty="0" err="1" smtClean="0"/>
              <a:t>Anglo</a:t>
            </a:r>
            <a:r>
              <a:rPr lang="fr-FR" dirty="0" smtClean="0"/>
              <a:t>-French </a:t>
            </a:r>
            <a:r>
              <a:rPr lang="fr-FR" dirty="0" err="1" smtClean="0"/>
              <a:t>Condominum</a:t>
            </a:r>
            <a:r>
              <a:rPr lang="fr-FR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1916: Partition of the </a:t>
            </a:r>
            <a:r>
              <a:rPr lang="fr-FR" dirty="0" err="1" smtClean="0"/>
              <a:t>Territory</a:t>
            </a:r>
            <a:r>
              <a:rPr lang="fr-FR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1/3 for the British (</a:t>
            </a:r>
            <a:r>
              <a:rPr lang="fr-FR" dirty="0" err="1" smtClean="0"/>
              <a:t>Cameroons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British mandate)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¾ for  the French (Cameroun </a:t>
            </a:r>
            <a:r>
              <a:rPr lang="fr-FR" dirty="0" err="1" smtClean="0"/>
              <a:t>under</a:t>
            </a:r>
            <a:r>
              <a:rPr lang="fr-FR" dirty="0" smtClean="0"/>
              <a:t> French mandate)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1945 : End of WW2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The </a:t>
            </a:r>
            <a:r>
              <a:rPr lang="fr-FR" dirty="0" err="1" smtClean="0"/>
              <a:t>Cameroons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British Trusteeship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The Cameroun </a:t>
            </a:r>
            <a:r>
              <a:rPr lang="fr-FR" dirty="0" err="1" smtClean="0"/>
              <a:t>under</a:t>
            </a:r>
            <a:r>
              <a:rPr lang="fr-FR" dirty="0" smtClean="0"/>
              <a:t> French Trusteeship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1319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DECISION TIME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3309" y="446089"/>
            <a:ext cx="4500748" cy="5414960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Tx/>
              <a:buChar char="-"/>
            </a:pPr>
            <a:r>
              <a:rPr lang="fr-FR" dirty="0" smtClean="0"/>
              <a:t>1st Jan 1960 : Proclamation of </a:t>
            </a:r>
            <a:r>
              <a:rPr lang="fr-FR" dirty="0" err="1" smtClean="0"/>
              <a:t>Independance</a:t>
            </a:r>
            <a:r>
              <a:rPr lang="fr-FR" dirty="0" smtClean="0"/>
              <a:t> for Cameroun </a:t>
            </a:r>
            <a:r>
              <a:rPr lang="fr-FR" dirty="0" err="1" smtClean="0"/>
              <a:t>under</a:t>
            </a:r>
            <a:r>
              <a:rPr lang="fr-FR" dirty="0" smtClean="0"/>
              <a:t> French administration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Creation</a:t>
            </a:r>
            <a:r>
              <a:rPr lang="fr-FR" dirty="0" smtClean="0"/>
              <a:t> of the </a:t>
            </a:r>
            <a:r>
              <a:rPr lang="fr-FR" dirty="0" err="1" smtClean="0"/>
              <a:t>Republic</a:t>
            </a:r>
            <a:r>
              <a:rPr lang="fr-FR" dirty="0" smtClean="0"/>
              <a:t> of Cameroun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The </a:t>
            </a:r>
            <a:r>
              <a:rPr lang="fr-FR" dirty="0" err="1" smtClean="0"/>
              <a:t>Cameroons</a:t>
            </a:r>
            <a:r>
              <a:rPr lang="fr-FR" dirty="0" smtClean="0"/>
              <a:t> </a:t>
            </a:r>
            <a:r>
              <a:rPr lang="fr-FR" dirty="0" err="1" smtClean="0"/>
              <a:t>under</a:t>
            </a:r>
            <a:r>
              <a:rPr lang="fr-FR" dirty="0" smtClean="0"/>
              <a:t> British administration </a:t>
            </a:r>
            <a:r>
              <a:rPr lang="fr-FR" dirty="0" err="1" smtClean="0"/>
              <a:t>remains</a:t>
            </a:r>
            <a:r>
              <a:rPr lang="fr-FR" dirty="0" smtClean="0"/>
              <a:t> </a:t>
            </a:r>
            <a:r>
              <a:rPr lang="fr-FR" dirty="0" err="1" smtClean="0"/>
              <a:t>until</a:t>
            </a:r>
            <a:r>
              <a:rPr lang="fr-FR" dirty="0" smtClean="0"/>
              <a:t> 1st </a:t>
            </a:r>
            <a:r>
              <a:rPr lang="fr-FR" dirty="0" err="1" smtClean="0"/>
              <a:t>October</a:t>
            </a:r>
            <a:r>
              <a:rPr lang="fr-FR" dirty="0" smtClean="0"/>
              <a:t> 1960 </a:t>
            </a:r>
            <a:r>
              <a:rPr lang="fr-FR" dirty="0" err="1" smtClean="0"/>
              <a:t>when</a:t>
            </a:r>
            <a:r>
              <a:rPr lang="fr-FR" dirty="0" smtClean="0"/>
              <a:t> Nigeria </a:t>
            </a:r>
            <a:r>
              <a:rPr lang="fr-FR" dirty="0" err="1" smtClean="0"/>
              <a:t>become</a:t>
            </a:r>
            <a:r>
              <a:rPr lang="fr-FR" dirty="0" smtClean="0"/>
              <a:t> </a:t>
            </a:r>
            <a:r>
              <a:rPr lang="fr-FR" dirty="0" err="1" smtClean="0"/>
              <a:t>Independant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What</a:t>
            </a:r>
            <a:r>
              <a:rPr lang="fr-FR" dirty="0" smtClean="0"/>
              <a:t> future for the British </a:t>
            </a:r>
            <a:r>
              <a:rPr lang="fr-FR" dirty="0" err="1" smtClean="0"/>
              <a:t>Cameroons</a:t>
            </a:r>
            <a:r>
              <a:rPr lang="fr-FR" dirty="0" smtClean="0"/>
              <a:t> (</a:t>
            </a:r>
            <a:r>
              <a:rPr lang="fr-FR" dirty="0" err="1" smtClean="0"/>
              <a:t>between</a:t>
            </a:r>
            <a:r>
              <a:rPr lang="fr-FR" dirty="0" smtClean="0"/>
              <a:t> Nigeria and </a:t>
            </a:r>
            <a:r>
              <a:rPr lang="fr-FR" dirty="0" err="1" smtClean="0"/>
              <a:t>Republic</a:t>
            </a:r>
            <a:r>
              <a:rPr lang="fr-FR" dirty="0" smtClean="0"/>
              <a:t> of Cameroun)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Organisation of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separate</a:t>
            </a:r>
            <a:r>
              <a:rPr lang="fr-FR" dirty="0" smtClean="0"/>
              <a:t> </a:t>
            </a:r>
            <a:r>
              <a:rPr lang="fr-FR" dirty="0" err="1" smtClean="0"/>
              <a:t>plebiscite</a:t>
            </a:r>
            <a:r>
              <a:rPr lang="fr-FR" dirty="0" smtClean="0"/>
              <a:t> on 11th and 12th </a:t>
            </a:r>
            <a:r>
              <a:rPr lang="fr-FR" dirty="0" err="1" smtClean="0"/>
              <a:t>Feb</a:t>
            </a:r>
            <a:r>
              <a:rPr lang="fr-FR" dirty="0" smtClean="0"/>
              <a:t> 1961 for </a:t>
            </a:r>
            <a:r>
              <a:rPr lang="fr-FR" dirty="0" err="1" smtClean="0"/>
              <a:t>decision</a:t>
            </a:r>
            <a:r>
              <a:rPr lang="fr-FR" dirty="0" smtClean="0"/>
              <a:t> (to </a:t>
            </a:r>
            <a:r>
              <a:rPr lang="fr-FR" dirty="0" err="1" smtClean="0"/>
              <a:t>join</a:t>
            </a:r>
            <a:r>
              <a:rPr lang="fr-FR" dirty="0" smtClean="0"/>
              <a:t> Nigeria or to </a:t>
            </a:r>
            <a:r>
              <a:rPr lang="fr-FR" dirty="0" err="1" smtClean="0"/>
              <a:t>join</a:t>
            </a:r>
            <a:r>
              <a:rPr lang="fr-FR" dirty="0" smtClean="0"/>
              <a:t> </a:t>
            </a:r>
            <a:r>
              <a:rPr lang="fr-FR" dirty="0" err="1" smtClean="0"/>
              <a:t>Republic</a:t>
            </a:r>
            <a:r>
              <a:rPr lang="fr-FR" dirty="0" smtClean="0"/>
              <a:t> of Cameroun)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NO 3rd OPTION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8608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The FEDERAL REPUBLIC OF CAMEROON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316" y="446088"/>
            <a:ext cx="4702629" cy="5414961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fr-FR" dirty="0" err="1" smtClean="0"/>
              <a:t>From</a:t>
            </a:r>
            <a:r>
              <a:rPr lang="fr-FR" dirty="0" smtClean="0"/>
              <a:t> 1st </a:t>
            </a:r>
            <a:r>
              <a:rPr lang="fr-FR" dirty="0" err="1" smtClean="0"/>
              <a:t>October</a:t>
            </a:r>
            <a:r>
              <a:rPr lang="fr-FR" dirty="0" smtClean="0"/>
              <a:t> 1961 to 20th May 1972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One </a:t>
            </a:r>
            <a:r>
              <a:rPr lang="fr-FR" dirty="0" err="1" smtClean="0"/>
              <a:t>Federal</a:t>
            </a:r>
            <a:r>
              <a:rPr lang="fr-FR" dirty="0" smtClean="0"/>
              <a:t> </a:t>
            </a:r>
            <a:r>
              <a:rPr lang="fr-FR" dirty="0" err="1" smtClean="0"/>
              <a:t>President</a:t>
            </a:r>
            <a:r>
              <a:rPr lang="fr-FR" dirty="0" smtClean="0"/>
              <a:t> and </a:t>
            </a:r>
            <a:r>
              <a:rPr lang="fr-FR" dirty="0" err="1" smtClean="0"/>
              <a:t>Vice-President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Two</a:t>
            </a:r>
            <a:r>
              <a:rPr lang="fr-FR" dirty="0" smtClean="0"/>
              <a:t> States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Three</a:t>
            </a:r>
            <a:r>
              <a:rPr lang="fr-FR" dirty="0" smtClean="0"/>
              <a:t> </a:t>
            </a:r>
            <a:r>
              <a:rPr lang="fr-FR" dirty="0" err="1" smtClean="0"/>
              <a:t>Governments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Four </a:t>
            </a:r>
            <a:r>
              <a:rPr lang="fr-FR" dirty="0" err="1" smtClean="0"/>
              <a:t>Assemblies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err="1" smtClean="0"/>
              <a:t>Two</a:t>
            </a:r>
            <a:r>
              <a:rPr lang="fr-FR" dirty="0" smtClean="0"/>
              <a:t> official </a:t>
            </a:r>
            <a:r>
              <a:rPr lang="fr-FR" dirty="0" err="1" smtClean="0"/>
              <a:t>languages</a:t>
            </a:r>
            <a:r>
              <a:rPr lang="fr-FR" dirty="0" smtClean="0"/>
              <a:t> (French and English)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06063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44633" y="77952"/>
            <a:ext cx="3505199" cy="976312"/>
          </a:xfrm>
        </p:spPr>
        <p:txBody>
          <a:bodyPr/>
          <a:lstStyle/>
          <a:p>
            <a:r>
              <a:rPr lang="fr-FR" dirty="0" smtClean="0"/>
              <a:t>The UNITED REPUBLIC OF CAMEROON</a:t>
            </a:r>
            <a:endParaRPr lang="fr-FR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7070" y="446087"/>
            <a:ext cx="4607625" cy="5414961"/>
          </a:xfrm>
        </p:spPr>
      </p:pic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95055" y="1165739"/>
            <a:ext cx="4809505" cy="4926303"/>
          </a:xfrm>
        </p:spPr>
        <p:txBody>
          <a:bodyPr>
            <a:normAutofit fontScale="77500" lnSpcReduction="20000"/>
          </a:bodyPr>
          <a:lstStyle/>
          <a:p>
            <a:pPr marL="285750" indent="-285750">
              <a:buFontTx/>
              <a:buChar char="-"/>
            </a:pPr>
            <a:r>
              <a:rPr lang="fr-FR" b="1" dirty="0" smtClean="0"/>
              <a:t>Referendum of 20th May 1972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Establishing</a:t>
            </a:r>
            <a:r>
              <a:rPr lang="fr-FR" dirty="0" smtClean="0"/>
              <a:t> a </a:t>
            </a:r>
            <a:r>
              <a:rPr lang="fr-FR" dirty="0" err="1" smtClean="0"/>
              <a:t>Unitary</a:t>
            </a:r>
            <a:r>
              <a:rPr lang="fr-FR" dirty="0" smtClean="0"/>
              <a:t> State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07 Provinces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One Head of State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One </a:t>
            </a:r>
            <a:r>
              <a:rPr lang="fr-FR" dirty="0" err="1" smtClean="0"/>
              <a:t>Government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One </a:t>
            </a:r>
            <a:r>
              <a:rPr lang="fr-FR" dirty="0" err="1" smtClean="0"/>
              <a:t>Assembly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One party system </a:t>
            </a:r>
            <a:r>
              <a:rPr lang="fr-FR" dirty="0" err="1" smtClean="0"/>
              <a:t>from</a:t>
            </a:r>
            <a:r>
              <a:rPr lang="fr-FR" dirty="0" smtClean="0"/>
              <a:t> 1966</a:t>
            </a:r>
          </a:p>
          <a:p>
            <a:pPr marL="285750" indent="-285750">
              <a:buFontTx/>
              <a:buChar char="-"/>
            </a:pPr>
            <a:r>
              <a:rPr lang="fr-FR" b="1" dirty="0" err="1" smtClean="0"/>
              <a:t>Nov</a:t>
            </a:r>
            <a:r>
              <a:rPr lang="fr-FR" b="1" dirty="0" smtClean="0"/>
              <a:t> 1982: </a:t>
            </a:r>
            <a:r>
              <a:rPr lang="fr-FR" dirty="0" err="1" smtClean="0"/>
              <a:t>President</a:t>
            </a:r>
            <a:r>
              <a:rPr lang="fr-FR" dirty="0" smtClean="0"/>
              <a:t> Ahmadou Ahidjo </a:t>
            </a:r>
            <a:r>
              <a:rPr lang="fr-FR" dirty="0" err="1" smtClean="0"/>
              <a:t>step</a:t>
            </a:r>
            <a:r>
              <a:rPr lang="fr-FR" dirty="0" smtClean="0"/>
              <a:t> down, </a:t>
            </a:r>
            <a:r>
              <a:rPr lang="fr-FR" dirty="0" err="1" smtClean="0"/>
              <a:t>replaced</a:t>
            </a:r>
            <a:r>
              <a:rPr lang="fr-FR" dirty="0" smtClean="0"/>
              <a:t> by Paul Biya </a:t>
            </a:r>
          </a:p>
          <a:p>
            <a:pPr marL="285750" indent="-285750">
              <a:buFontTx/>
              <a:buChar char="-"/>
            </a:pPr>
            <a:r>
              <a:rPr lang="fr-FR" b="1" dirty="0" smtClean="0"/>
              <a:t>1984 : </a:t>
            </a:r>
            <a:r>
              <a:rPr lang="fr-FR" b="1" dirty="0" err="1" smtClean="0"/>
              <a:t>Decision</a:t>
            </a:r>
            <a:r>
              <a:rPr lang="fr-FR" b="1" dirty="0" smtClean="0"/>
              <a:t> to change the </a:t>
            </a:r>
            <a:r>
              <a:rPr lang="fr-FR" b="1" dirty="0" err="1" smtClean="0"/>
              <a:t>name</a:t>
            </a:r>
            <a:r>
              <a:rPr lang="fr-FR" b="1" dirty="0" smtClean="0"/>
              <a:t> of the country by </a:t>
            </a:r>
            <a:r>
              <a:rPr lang="fr-FR" b="1" dirty="0" err="1" smtClean="0"/>
              <a:t>law</a:t>
            </a:r>
            <a:r>
              <a:rPr lang="fr-FR" b="1" dirty="0" smtClean="0"/>
              <a:t> / </a:t>
            </a:r>
            <a:r>
              <a:rPr lang="fr-FR" b="1" dirty="0" err="1" smtClean="0"/>
              <a:t>recent</a:t>
            </a:r>
            <a:r>
              <a:rPr lang="fr-FR" b="1" dirty="0" smtClean="0"/>
              <a:t> </a:t>
            </a:r>
            <a:r>
              <a:rPr lang="fr-FR" b="1" dirty="0" err="1" smtClean="0"/>
              <a:t>roots</a:t>
            </a:r>
            <a:r>
              <a:rPr lang="fr-FR" b="1" dirty="0" smtClean="0"/>
              <a:t> to the Anglophone </a:t>
            </a:r>
            <a:r>
              <a:rPr lang="fr-FR" b="1" dirty="0" err="1" smtClean="0"/>
              <a:t>Crisis</a:t>
            </a:r>
            <a:endParaRPr lang="fr-FR" b="1" dirty="0" smtClean="0"/>
          </a:p>
          <a:p>
            <a:pPr marL="285750" indent="-285750">
              <a:buFontTx/>
              <a:buChar char="-"/>
            </a:pPr>
            <a:r>
              <a:rPr lang="fr-FR" b="1" dirty="0" err="1" smtClean="0"/>
              <a:t>Republic</a:t>
            </a:r>
            <a:r>
              <a:rPr lang="fr-FR" b="1" dirty="0" smtClean="0"/>
              <a:t> of </a:t>
            </a:r>
            <a:r>
              <a:rPr lang="fr-FR" b="1" dirty="0" err="1" smtClean="0"/>
              <a:t>Cameroon</a:t>
            </a:r>
            <a:r>
              <a:rPr lang="fr-FR" b="1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born</a:t>
            </a:r>
            <a:r>
              <a:rPr lang="fr-FR" dirty="0" smtClean="0"/>
              <a:t> (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the </a:t>
            </a:r>
            <a:r>
              <a:rPr lang="fr-FR" dirty="0" err="1" smtClean="0"/>
              <a:t>name</a:t>
            </a:r>
            <a:r>
              <a:rPr lang="fr-FR" dirty="0" smtClean="0"/>
              <a:t> for </a:t>
            </a:r>
            <a:r>
              <a:rPr lang="fr-FR" dirty="0" err="1" smtClean="0"/>
              <a:t>only</a:t>
            </a:r>
            <a:r>
              <a:rPr lang="fr-FR" dirty="0" smtClean="0"/>
              <a:t> French Cameroun in 1960 !)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10 Provinces / </a:t>
            </a:r>
            <a:r>
              <a:rPr lang="fr-FR" dirty="0" err="1" smtClean="0"/>
              <a:t>Regions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58 Divisions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360 Subdivisions / </a:t>
            </a:r>
            <a:r>
              <a:rPr lang="fr-FR" dirty="0" err="1" smtClean="0"/>
              <a:t>Municipalities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Back to </a:t>
            </a:r>
            <a:r>
              <a:rPr lang="fr-FR" dirty="0" err="1" smtClean="0"/>
              <a:t>Multipartism</a:t>
            </a:r>
            <a:r>
              <a:rPr lang="fr-FR" dirty="0" smtClean="0"/>
              <a:t> in 1990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The </a:t>
            </a:r>
            <a:r>
              <a:rPr lang="fr-FR" dirty="0" err="1" smtClean="0"/>
              <a:t>Bakassi</a:t>
            </a:r>
            <a:r>
              <a:rPr lang="fr-FR" dirty="0" smtClean="0"/>
              <a:t> </a:t>
            </a:r>
            <a:r>
              <a:rPr lang="fr-FR" dirty="0" err="1" smtClean="0"/>
              <a:t>crisis</a:t>
            </a:r>
            <a:r>
              <a:rPr lang="fr-FR" dirty="0" smtClean="0"/>
              <a:t> (1994-2002)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The Anglophone </a:t>
            </a:r>
            <a:r>
              <a:rPr lang="fr-FR" dirty="0" err="1" smtClean="0"/>
              <a:t>Secessionnist</a:t>
            </a:r>
            <a:r>
              <a:rPr lang="fr-FR" dirty="0" smtClean="0"/>
              <a:t> </a:t>
            </a:r>
            <a:r>
              <a:rPr lang="fr-FR" dirty="0" err="1" smtClean="0"/>
              <a:t>Crisis</a:t>
            </a:r>
            <a:r>
              <a:rPr lang="fr-FR" dirty="0" smtClean="0"/>
              <a:t> (</a:t>
            </a:r>
            <a:r>
              <a:rPr lang="fr-FR" dirty="0" err="1" smtClean="0"/>
              <a:t>from</a:t>
            </a:r>
            <a:r>
              <a:rPr lang="fr-FR" dirty="0" smtClean="0"/>
              <a:t> </a:t>
            </a:r>
            <a:r>
              <a:rPr lang="fr-FR" dirty="0" err="1" smtClean="0"/>
              <a:t>October</a:t>
            </a:r>
            <a:r>
              <a:rPr lang="fr-FR" dirty="0" smtClean="0"/>
              <a:t> 2016)</a:t>
            </a:r>
          </a:p>
          <a:p>
            <a:pPr marL="285750" indent="-285750">
              <a:buFontTx/>
              <a:buChar char="-"/>
            </a:pP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presidential</a:t>
            </a:r>
            <a:r>
              <a:rPr lang="fr-FR" dirty="0" smtClean="0"/>
              <a:t> </a:t>
            </a:r>
            <a:r>
              <a:rPr lang="fr-FR" dirty="0" err="1" smtClean="0"/>
              <a:t>election</a:t>
            </a:r>
            <a:r>
              <a:rPr lang="fr-FR" dirty="0" smtClean="0"/>
              <a:t> on </a:t>
            </a:r>
            <a:r>
              <a:rPr lang="fr-FR" dirty="0" err="1" smtClean="0"/>
              <a:t>October</a:t>
            </a:r>
            <a:r>
              <a:rPr lang="fr-FR" dirty="0" smtClean="0"/>
              <a:t> 2025 </a:t>
            </a:r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1799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09550"/>
            <a:ext cx="7620000" cy="64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85608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</TotalTime>
  <Words>424</Words>
  <Application>Microsoft Office PowerPoint</Application>
  <PresentationFormat>Grand écran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Brin</vt:lpstr>
      <vt:lpstr>EVOLUTION OF CAMEROON TERRITORY</vt:lpstr>
      <vt:lpstr>A creation of the Germans</vt:lpstr>
      <vt:lpstr>From Kamerun to Neukamerun</vt:lpstr>
      <vt:lpstr>Cameroon under a dual Mandate of the League of Nations</vt:lpstr>
      <vt:lpstr>DECISION TIME</vt:lpstr>
      <vt:lpstr>The FEDERAL REPUBLIC OF CAMEROON</vt:lpstr>
      <vt:lpstr>The UNITED REPUBLIC OF CAMEROON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CAMEROON TERRITORY</dc:title>
  <dc:creator>SEHOU</dc:creator>
  <cp:lastModifiedBy>SEHOU</cp:lastModifiedBy>
  <cp:revision>8</cp:revision>
  <dcterms:created xsi:type="dcterms:W3CDTF">2025-01-26T15:43:29Z</dcterms:created>
  <dcterms:modified xsi:type="dcterms:W3CDTF">2025-01-26T16:52:27Z</dcterms:modified>
</cp:coreProperties>
</file>