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2" autoAdjust="0"/>
    <p:restoredTop sz="94660"/>
  </p:normalViewPr>
  <p:slideViewPr>
    <p:cSldViewPr snapToGrid="0">
      <p:cViewPr varScale="1">
        <p:scale>
          <a:sx n="80" d="100"/>
          <a:sy n="80" d="100"/>
        </p:scale>
        <p:origin x="29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958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CAMEROON POLITICAL SCENE IN 2025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Territory</a:t>
            </a:r>
            <a:r>
              <a:rPr lang="fr-FR" dirty="0" smtClean="0"/>
              <a:t> of about 475 000 KM2</a:t>
            </a:r>
          </a:p>
          <a:p>
            <a:r>
              <a:rPr lang="fr-FR" dirty="0" smtClean="0"/>
              <a:t>Population </a:t>
            </a:r>
            <a:r>
              <a:rPr lang="fr-FR" dirty="0" err="1" smtClean="0"/>
              <a:t>estimated</a:t>
            </a:r>
            <a:r>
              <a:rPr lang="fr-FR" dirty="0" smtClean="0"/>
              <a:t> </a:t>
            </a:r>
            <a:r>
              <a:rPr lang="fr-FR" dirty="0" err="1" smtClean="0"/>
              <a:t>at</a:t>
            </a:r>
            <a:r>
              <a:rPr lang="fr-FR" dirty="0" smtClean="0"/>
              <a:t> 30 millions people</a:t>
            </a:r>
          </a:p>
          <a:p>
            <a:r>
              <a:rPr lang="fr-FR" dirty="0" err="1" smtClean="0"/>
              <a:t>Independance</a:t>
            </a:r>
            <a:r>
              <a:rPr lang="fr-FR" dirty="0" smtClean="0"/>
              <a:t>: </a:t>
            </a:r>
            <a:r>
              <a:rPr lang="fr-FR" dirty="0" err="1" smtClean="0"/>
              <a:t>since</a:t>
            </a:r>
            <a:r>
              <a:rPr lang="fr-FR" dirty="0" smtClean="0"/>
              <a:t> 1st Jan 1960 and 1st </a:t>
            </a:r>
            <a:r>
              <a:rPr lang="fr-FR" dirty="0" err="1" smtClean="0"/>
              <a:t>Oct</a:t>
            </a:r>
            <a:r>
              <a:rPr lang="fr-FR" dirty="0" smtClean="0"/>
              <a:t> 1961</a:t>
            </a:r>
          </a:p>
          <a:p>
            <a:r>
              <a:rPr lang="fr-FR" dirty="0" err="1" smtClean="0"/>
              <a:t>Reunification</a:t>
            </a:r>
            <a:r>
              <a:rPr lang="fr-FR" dirty="0" smtClean="0"/>
              <a:t> on 1st </a:t>
            </a:r>
            <a:r>
              <a:rPr lang="fr-FR" dirty="0" err="1" smtClean="0"/>
              <a:t>October</a:t>
            </a:r>
            <a:r>
              <a:rPr lang="fr-FR" dirty="0" smtClean="0"/>
              <a:t> 1961 (</a:t>
            </a:r>
            <a:r>
              <a:rPr lang="fr-FR" dirty="0" err="1" smtClean="0"/>
              <a:t>Federal</a:t>
            </a:r>
            <a:r>
              <a:rPr lang="fr-FR" dirty="0" smtClean="0"/>
              <a:t> </a:t>
            </a:r>
            <a:r>
              <a:rPr lang="fr-FR" dirty="0" err="1" smtClean="0"/>
              <a:t>bilingual</a:t>
            </a:r>
            <a:r>
              <a:rPr lang="fr-FR" dirty="0" smtClean="0"/>
              <a:t> state)</a:t>
            </a:r>
          </a:p>
          <a:p>
            <a:r>
              <a:rPr lang="fr-FR" dirty="0" smtClean="0"/>
              <a:t>Unification on 20th May 1972 (</a:t>
            </a:r>
            <a:r>
              <a:rPr lang="fr-FR" dirty="0" err="1" smtClean="0"/>
              <a:t>Unitary</a:t>
            </a:r>
            <a:r>
              <a:rPr lang="fr-FR" dirty="0" smtClean="0"/>
              <a:t> state, one party system </a:t>
            </a:r>
            <a:r>
              <a:rPr lang="fr-FR" dirty="0" err="1" smtClean="0"/>
              <a:t>since</a:t>
            </a:r>
            <a:r>
              <a:rPr lang="fr-FR" dirty="0" smtClean="0"/>
              <a:t> 1st </a:t>
            </a:r>
            <a:r>
              <a:rPr lang="fr-FR" dirty="0" err="1" smtClean="0"/>
              <a:t>september</a:t>
            </a:r>
            <a:r>
              <a:rPr lang="fr-FR" dirty="0" smtClean="0"/>
              <a:t> 1966)</a:t>
            </a:r>
          </a:p>
          <a:p>
            <a:r>
              <a:rPr lang="fr-FR" dirty="0" smtClean="0"/>
              <a:t>Back to </a:t>
            </a:r>
            <a:r>
              <a:rPr lang="fr-FR" dirty="0" err="1" smtClean="0"/>
              <a:t>multiparty</a:t>
            </a:r>
            <a:r>
              <a:rPr lang="fr-FR" dirty="0" smtClean="0"/>
              <a:t> system in </a:t>
            </a:r>
            <a:r>
              <a:rPr lang="fr-FR" dirty="0" err="1" smtClean="0"/>
              <a:t>Dec</a:t>
            </a:r>
            <a:r>
              <a:rPr lang="fr-FR" dirty="0" smtClean="0"/>
              <a:t> 1990 (</a:t>
            </a:r>
            <a:r>
              <a:rPr lang="fr-FR" dirty="0" err="1" smtClean="0"/>
              <a:t>Multiparty</a:t>
            </a:r>
            <a:r>
              <a:rPr lang="fr-FR" dirty="0" smtClean="0"/>
              <a:t> system </a:t>
            </a:r>
            <a:r>
              <a:rPr lang="fr-FR" dirty="0" err="1" smtClean="0"/>
              <a:t>from</a:t>
            </a:r>
            <a:r>
              <a:rPr lang="fr-FR" dirty="0" smtClean="0"/>
              <a:t> 1948 to 1966; 88 </a:t>
            </a:r>
            <a:r>
              <a:rPr lang="fr-FR" dirty="0" err="1" smtClean="0"/>
              <a:t>political</a:t>
            </a:r>
            <a:r>
              <a:rPr lang="fr-FR" dirty="0" smtClean="0"/>
              <a:t> parties in 1960)</a:t>
            </a:r>
          </a:p>
          <a:p>
            <a:r>
              <a:rPr lang="fr-FR" dirty="0" smtClean="0"/>
              <a:t>About 380 </a:t>
            </a:r>
            <a:r>
              <a:rPr lang="fr-FR" dirty="0" err="1" smtClean="0"/>
              <a:t>legalised</a:t>
            </a:r>
            <a:r>
              <a:rPr lang="fr-FR" dirty="0" smtClean="0"/>
              <a:t> </a:t>
            </a:r>
            <a:r>
              <a:rPr lang="fr-FR" dirty="0" err="1" smtClean="0"/>
              <a:t>political</a:t>
            </a:r>
            <a:r>
              <a:rPr lang="fr-FR" dirty="0" smtClean="0"/>
              <a:t> parties </a:t>
            </a:r>
            <a:r>
              <a:rPr lang="fr-FR" dirty="0" err="1" smtClean="0"/>
              <a:t>today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3734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POLITICAL SYSTEM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77056"/>
          </a:xfrm>
        </p:spPr>
        <p:txBody>
          <a:bodyPr/>
          <a:lstStyle/>
          <a:p>
            <a:r>
              <a:rPr lang="fr-FR" dirty="0" smtClean="0"/>
              <a:t>PRESIDENTIALISM (division of power branches but dominant Head of State)</a:t>
            </a:r>
            <a:endParaRPr lang="fr-FR" dirty="0"/>
          </a:p>
          <a:p>
            <a:r>
              <a:rPr lang="fr-FR" dirty="0" smtClean="0"/>
              <a:t>EXECUTIVE: </a:t>
            </a:r>
            <a:r>
              <a:rPr lang="fr-FR" dirty="0" err="1" smtClean="0"/>
              <a:t>President</a:t>
            </a:r>
            <a:r>
              <a:rPr lang="fr-FR" dirty="0" smtClean="0"/>
              <a:t> of the </a:t>
            </a:r>
            <a:r>
              <a:rPr lang="fr-FR" dirty="0" err="1" smtClean="0"/>
              <a:t>Republic</a:t>
            </a:r>
            <a:r>
              <a:rPr lang="fr-FR" dirty="0" smtClean="0"/>
              <a:t>, Prime </a:t>
            </a:r>
            <a:r>
              <a:rPr lang="fr-FR" dirty="0" err="1" smtClean="0"/>
              <a:t>Minister</a:t>
            </a:r>
            <a:r>
              <a:rPr lang="fr-FR" dirty="0" smtClean="0"/>
              <a:t>, </a:t>
            </a:r>
            <a:r>
              <a:rPr lang="fr-FR" dirty="0" err="1" smtClean="0"/>
              <a:t>Ministers</a:t>
            </a:r>
            <a:r>
              <a:rPr lang="fr-FR" dirty="0" smtClean="0"/>
              <a:t> and Assistants or </a:t>
            </a:r>
            <a:r>
              <a:rPr lang="fr-FR" dirty="0" err="1" smtClean="0"/>
              <a:t>Deputy</a:t>
            </a:r>
            <a:r>
              <a:rPr lang="fr-FR" dirty="0" smtClean="0"/>
              <a:t> </a:t>
            </a:r>
            <a:r>
              <a:rPr lang="fr-FR" dirty="0" err="1" smtClean="0"/>
              <a:t>ministers</a:t>
            </a:r>
            <a:endParaRPr lang="fr-FR" dirty="0" smtClean="0"/>
          </a:p>
          <a:p>
            <a:r>
              <a:rPr lang="fr-FR" dirty="0" smtClean="0"/>
              <a:t>LEGISLATIVE: </a:t>
            </a:r>
            <a:r>
              <a:rPr lang="fr-FR" dirty="0" err="1" smtClean="0"/>
              <a:t>Parliament</a:t>
            </a:r>
            <a:r>
              <a:rPr lang="fr-FR" dirty="0" smtClean="0"/>
              <a:t> (National </a:t>
            </a:r>
            <a:r>
              <a:rPr lang="fr-FR" dirty="0" err="1" smtClean="0"/>
              <a:t>Assembly</a:t>
            </a:r>
            <a:r>
              <a:rPr lang="fr-FR" dirty="0" smtClean="0"/>
              <a:t> of 180 </a:t>
            </a:r>
            <a:r>
              <a:rPr lang="fr-FR" dirty="0" err="1" smtClean="0"/>
              <a:t>members</a:t>
            </a:r>
            <a:r>
              <a:rPr lang="fr-FR" dirty="0" smtClean="0"/>
              <a:t>, </a:t>
            </a:r>
            <a:r>
              <a:rPr lang="fr-FR" dirty="0" err="1" smtClean="0"/>
              <a:t>Senate</a:t>
            </a:r>
            <a:r>
              <a:rPr lang="fr-FR" dirty="0" smtClean="0"/>
              <a:t> of 100 </a:t>
            </a:r>
            <a:r>
              <a:rPr lang="fr-FR" dirty="0" err="1" smtClean="0"/>
              <a:t>members</a:t>
            </a:r>
            <a:r>
              <a:rPr lang="fr-FR" dirty="0" smtClean="0"/>
              <a:t>)</a:t>
            </a:r>
          </a:p>
          <a:p>
            <a:r>
              <a:rPr lang="fr-FR" dirty="0" smtClean="0"/>
              <a:t>JUDICIARY: </a:t>
            </a:r>
            <a:r>
              <a:rPr lang="fr-FR" dirty="0" err="1" smtClean="0"/>
              <a:t>Supreme</a:t>
            </a:r>
            <a:r>
              <a:rPr lang="fr-FR" dirty="0" smtClean="0"/>
              <a:t> Court, Courts and </a:t>
            </a:r>
            <a:r>
              <a:rPr lang="fr-FR" dirty="0" err="1" smtClean="0"/>
              <a:t>Tribunals</a:t>
            </a:r>
            <a:endParaRPr lang="fr-FR" dirty="0" smtClean="0"/>
          </a:p>
          <a:p>
            <a:r>
              <a:rPr lang="fr-FR" dirty="0" smtClean="0"/>
              <a:t>CONSTITUTIONAL COUNCIL of 11 </a:t>
            </a:r>
            <a:r>
              <a:rPr lang="fr-FR" dirty="0" err="1" smtClean="0"/>
              <a:t>members</a:t>
            </a:r>
            <a:r>
              <a:rPr lang="fr-FR" dirty="0" smtClean="0"/>
              <a:t> </a:t>
            </a:r>
            <a:r>
              <a:rPr lang="fr-FR" dirty="0" err="1" smtClean="0"/>
              <a:t>designated</a:t>
            </a:r>
            <a:r>
              <a:rPr lang="fr-FR" dirty="0" smtClean="0"/>
              <a:t> for 6 </a:t>
            </a:r>
            <a:r>
              <a:rPr lang="fr-FR" dirty="0" err="1" smtClean="0"/>
              <a:t>years</a:t>
            </a:r>
            <a:r>
              <a:rPr lang="fr-FR" dirty="0" smtClean="0"/>
              <a:t> </a:t>
            </a:r>
            <a:r>
              <a:rPr lang="fr-FR" dirty="0" err="1" smtClean="0"/>
              <a:t>renewable</a:t>
            </a:r>
            <a:endParaRPr lang="fr-FR" dirty="0" smtClean="0"/>
          </a:p>
          <a:p>
            <a:r>
              <a:rPr lang="fr-FR" dirty="0" smtClean="0"/>
              <a:t>ELECTIONS CAMEROON (</a:t>
            </a:r>
            <a:r>
              <a:rPr lang="fr-FR" dirty="0" err="1" smtClean="0"/>
              <a:t>electoral</a:t>
            </a:r>
            <a:r>
              <a:rPr lang="fr-FR" dirty="0" smtClean="0"/>
              <a:t> </a:t>
            </a:r>
            <a:r>
              <a:rPr lang="fr-FR" dirty="0" err="1" smtClean="0"/>
              <a:t>board</a:t>
            </a:r>
            <a:r>
              <a:rPr lang="fr-FR" dirty="0" smtClean="0"/>
              <a:t>)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5054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POLITICAL FORCES / REPRESENTATION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 smtClean="0"/>
              <a:t>ADMINISTRATIVE STRUCTURES</a:t>
            </a:r>
          </a:p>
          <a:p>
            <a:r>
              <a:rPr lang="fr-FR" dirty="0" smtClean="0"/>
              <a:t>National </a:t>
            </a:r>
            <a:r>
              <a:rPr lang="fr-FR" dirty="0" err="1" smtClean="0"/>
              <a:t>level</a:t>
            </a:r>
            <a:r>
              <a:rPr lang="fr-FR" dirty="0" smtClean="0"/>
              <a:t>: </a:t>
            </a:r>
            <a:r>
              <a:rPr lang="fr-FR" dirty="0" err="1" smtClean="0"/>
              <a:t>Presidency</a:t>
            </a:r>
            <a:r>
              <a:rPr lang="fr-FR" dirty="0" smtClean="0"/>
              <a:t>, </a:t>
            </a:r>
            <a:r>
              <a:rPr lang="fr-FR" dirty="0" err="1" smtClean="0"/>
              <a:t>Government</a:t>
            </a:r>
            <a:r>
              <a:rPr lang="fr-FR" dirty="0" smtClean="0"/>
              <a:t>, </a:t>
            </a:r>
            <a:r>
              <a:rPr lang="fr-FR" dirty="0" err="1" smtClean="0"/>
              <a:t>Parliament</a:t>
            </a:r>
            <a:r>
              <a:rPr lang="fr-FR" dirty="0" smtClean="0"/>
              <a:t>, </a:t>
            </a:r>
            <a:r>
              <a:rPr lang="fr-FR" dirty="0" err="1" smtClean="0"/>
              <a:t>Judiciary</a:t>
            </a:r>
            <a:r>
              <a:rPr lang="fr-FR" dirty="0" smtClean="0"/>
              <a:t>, CC</a:t>
            </a:r>
          </a:p>
          <a:p>
            <a:r>
              <a:rPr lang="fr-FR" dirty="0" err="1" smtClean="0"/>
              <a:t>Regional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r>
              <a:rPr lang="fr-FR" dirty="0" smtClean="0"/>
              <a:t>: 10 </a:t>
            </a:r>
            <a:r>
              <a:rPr lang="fr-FR" dirty="0" err="1" smtClean="0"/>
              <a:t>Regions</a:t>
            </a:r>
            <a:r>
              <a:rPr lang="fr-FR" dirty="0" smtClean="0"/>
              <a:t>, 10 </a:t>
            </a:r>
            <a:r>
              <a:rPr lang="fr-FR" dirty="0" err="1" smtClean="0"/>
              <a:t>Regional</a:t>
            </a:r>
            <a:r>
              <a:rPr lang="fr-FR" dirty="0" smtClean="0"/>
              <a:t> </a:t>
            </a:r>
            <a:r>
              <a:rPr lang="fr-FR" dirty="0" err="1" smtClean="0"/>
              <a:t>councils</a:t>
            </a:r>
            <a:r>
              <a:rPr lang="fr-FR" dirty="0" smtClean="0"/>
              <a:t>, 58 Divisions</a:t>
            </a:r>
          </a:p>
          <a:p>
            <a:r>
              <a:rPr lang="fr-FR" dirty="0" smtClean="0"/>
              <a:t>Local </a:t>
            </a:r>
            <a:r>
              <a:rPr lang="fr-FR" dirty="0" err="1" smtClean="0"/>
              <a:t>level</a:t>
            </a:r>
            <a:r>
              <a:rPr lang="fr-FR" dirty="0" smtClean="0"/>
              <a:t>: 360 Municipal </a:t>
            </a:r>
            <a:r>
              <a:rPr lang="fr-FR" dirty="0" err="1" smtClean="0"/>
              <a:t>councils</a:t>
            </a:r>
            <a:r>
              <a:rPr lang="fr-FR" dirty="0" smtClean="0"/>
              <a:t>, 360 </a:t>
            </a:r>
            <a:r>
              <a:rPr lang="fr-FR" dirty="0" err="1" smtClean="0"/>
              <a:t>Sub-divisions</a:t>
            </a:r>
            <a:endParaRPr lang="fr-FR" dirty="0" smtClean="0"/>
          </a:p>
          <a:p>
            <a:pPr marL="0" indent="0">
              <a:buNone/>
            </a:pPr>
            <a:r>
              <a:rPr lang="fr-FR" b="1" dirty="0" smtClean="0"/>
              <a:t>POLITICAL REPRESENTATION</a:t>
            </a:r>
          </a:p>
          <a:p>
            <a:r>
              <a:rPr lang="fr-FR" dirty="0" smtClean="0"/>
              <a:t>Few </a:t>
            </a:r>
            <a:r>
              <a:rPr lang="fr-FR" dirty="0" err="1" smtClean="0"/>
              <a:t>political</a:t>
            </a:r>
            <a:r>
              <a:rPr lang="fr-FR" dirty="0" smtClean="0"/>
              <a:t> parties are </a:t>
            </a:r>
            <a:r>
              <a:rPr lang="fr-FR" dirty="0" err="1" smtClean="0"/>
              <a:t>represented</a:t>
            </a:r>
            <a:r>
              <a:rPr lang="fr-FR" dirty="0" smtClean="0"/>
              <a:t> (18)</a:t>
            </a:r>
          </a:p>
          <a:p>
            <a:r>
              <a:rPr lang="fr-FR" dirty="0" smtClean="0"/>
              <a:t>VOTERS REGISTERED: 8 250 000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4170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9" r="23052"/>
          <a:stretch/>
        </p:blipFill>
        <p:spPr>
          <a:xfrm>
            <a:off x="142504" y="1"/>
            <a:ext cx="12049496" cy="6858000"/>
          </a:xfrm>
        </p:spPr>
      </p:pic>
    </p:spTree>
    <p:extLst>
      <p:ext uri="{BB962C8B-B14F-4D97-AF65-F5344CB8AC3E}">
        <p14:creationId xmlns:p14="http://schemas.microsoft.com/office/powerpoint/2010/main" val="578288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579" y="0"/>
            <a:ext cx="7790213" cy="6858000"/>
          </a:xfrm>
        </p:spPr>
      </p:pic>
    </p:spTree>
    <p:extLst>
      <p:ext uri="{BB962C8B-B14F-4D97-AF65-F5344CB8AC3E}">
        <p14:creationId xmlns:p14="http://schemas.microsoft.com/office/powerpoint/2010/main" val="3953060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LEADING CANDIDATES FOR 2025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7346" y="1217600"/>
            <a:ext cx="6806690" cy="5640399"/>
          </a:xfrm>
        </p:spPr>
      </p:pic>
    </p:spTree>
    <p:extLst>
      <p:ext uri="{BB962C8B-B14F-4D97-AF65-F5344CB8AC3E}">
        <p14:creationId xmlns:p14="http://schemas.microsoft.com/office/powerpoint/2010/main" val="260271259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209</Words>
  <Application>Microsoft Office PowerPoint</Application>
  <PresentationFormat>Grand écran</PresentationFormat>
  <Paragraphs>24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Présentation PowerPoint</vt:lpstr>
      <vt:lpstr>CAMEROON POLITICAL SCENE IN 2025</vt:lpstr>
      <vt:lpstr>POLITICAL SYSTEM</vt:lpstr>
      <vt:lpstr>POLITICAL FORCES / REPRESENTATION</vt:lpstr>
      <vt:lpstr>Présentation PowerPoint</vt:lpstr>
      <vt:lpstr>Présentation PowerPoint</vt:lpstr>
      <vt:lpstr>LEADING CANDIDATES FOR 2025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SEHOU</dc:creator>
  <cp:lastModifiedBy>SEHOU</cp:lastModifiedBy>
  <cp:revision>11</cp:revision>
  <dcterms:created xsi:type="dcterms:W3CDTF">2025-07-06T17:38:08Z</dcterms:created>
  <dcterms:modified xsi:type="dcterms:W3CDTF">2025-07-06T19:00:04Z</dcterms:modified>
</cp:coreProperties>
</file>