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0" d="100"/>
          <a:sy n="80" d="100"/>
        </p:scale>
        <p:origin x="33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smtClean="0"/>
              <a:t>Modifiez le style du titre</a:t>
            </a:r>
            <a:endParaRPr lang="fr-F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smtClean="0"/>
              <a:t>Modifiez le style des sous-titres du masque</a:t>
            </a:r>
            <a:endParaRPr lang="fr-FR"/>
          </a:p>
        </p:txBody>
      </p:sp>
      <p:sp>
        <p:nvSpPr>
          <p:cNvPr id="4" name="Espace réservé de la date 3"/>
          <p:cNvSpPr>
            <a:spLocks noGrp="1"/>
          </p:cNvSpPr>
          <p:nvPr>
            <p:ph type="dt" sz="half" idx="10"/>
          </p:nvPr>
        </p:nvSpPr>
        <p:spPr/>
        <p:txBody>
          <a:bodyPr/>
          <a:lstStyle/>
          <a:p>
            <a:fld id="{8E39C848-C1CA-4ED0-AA14-DE49911C49A1}" type="datetimeFigureOut">
              <a:rPr lang="fr-FR" smtClean="0"/>
              <a:t>23/03/2025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521903-0828-4DE3-8139-DB698D53D1A5}" type="slidenum">
              <a:rPr lang="fr-FR" smtClean="0"/>
              <a:t>‹N°›</a:t>
            </a:fld>
            <a:endParaRPr lang="fr-FR"/>
          </a:p>
        </p:txBody>
      </p:sp>
    </p:spTree>
    <p:extLst>
      <p:ext uri="{BB962C8B-B14F-4D97-AF65-F5344CB8AC3E}">
        <p14:creationId xmlns:p14="http://schemas.microsoft.com/office/powerpoint/2010/main" val="3637999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E39C848-C1CA-4ED0-AA14-DE49911C49A1}" type="datetimeFigureOut">
              <a:rPr lang="fr-FR" smtClean="0"/>
              <a:t>23/03/2025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521903-0828-4DE3-8139-DB698D53D1A5}" type="slidenum">
              <a:rPr lang="fr-FR" smtClean="0"/>
              <a:t>‹N°›</a:t>
            </a:fld>
            <a:endParaRPr lang="fr-FR"/>
          </a:p>
        </p:txBody>
      </p:sp>
    </p:spTree>
    <p:extLst>
      <p:ext uri="{BB962C8B-B14F-4D97-AF65-F5344CB8AC3E}">
        <p14:creationId xmlns:p14="http://schemas.microsoft.com/office/powerpoint/2010/main" val="406607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smtClean="0"/>
              <a:t>Modifiez le style du titre</a:t>
            </a:r>
            <a:endParaRPr lang="fr-F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E39C848-C1CA-4ED0-AA14-DE49911C49A1}" type="datetimeFigureOut">
              <a:rPr lang="fr-FR" smtClean="0"/>
              <a:t>23/03/2025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521903-0828-4DE3-8139-DB698D53D1A5}" type="slidenum">
              <a:rPr lang="fr-FR" smtClean="0"/>
              <a:t>‹N°›</a:t>
            </a:fld>
            <a:endParaRPr lang="fr-FR"/>
          </a:p>
        </p:txBody>
      </p:sp>
    </p:spTree>
    <p:extLst>
      <p:ext uri="{BB962C8B-B14F-4D97-AF65-F5344CB8AC3E}">
        <p14:creationId xmlns:p14="http://schemas.microsoft.com/office/powerpoint/2010/main" val="4065111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idx="1"/>
          </p:nvPr>
        </p:nvSpPr>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8E39C848-C1CA-4ED0-AA14-DE49911C49A1}" type="datetimeFigureOut">
              <a:rPr lang="fr-FR" smtClean="0"/>
              <a:t>23/03/2025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521903-0828-4DE3-8139-DB698D53D1A5}" type="slidenum">
              <a:rPr lang="fr-FR" smtClean="0"/>
              <a:t>‹N°›</a:t>
            </a:fld>
            <a:endParaRPr lang="fr-FR"/>
          </a:p>
        </p:txBody>
      </p:sp>
    </p:spTree>
    <p:extLst>
      <p:ext uri="{BB962C8B-B14F-4D97-AF65-F5344CB8AC3E}">
        <p14:creationId xmlns:p14="http://schemas.microsoft.com/office/powerpoint/2010/main" val="159701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smtClean="0"/>
              <a:t>Modifiez le style du titre</a:t>
            </a:r>
            <a:endParaRPr lang="fr-F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smtClean="0"/>
              <a:t>Modifiez les styles du texte du masque</a:t>
            </a:r>
          </a:p>
        </p:txBody>
      </p:sp>
      <p:sp>
        <p:nvSpPr>
          <p:cNvPr id="4" name="Espace réservé de la date 3"/>
          <p:cNvSpPr>
            <a:spLocks noGrp="1"/>
          </p:cNvSpPr>
          <p:nvPr>
            <p:ph type="dt" sz="half" idx="10"/>
          </p:nvPr>
        </p:nvSpPr>
        <p:spPr/>
        <p:txBody>
          <a:bodyPr/>
          <a:lstStyle/>
          <a:p>
            <a:fld id="{8E39C848-C1CA-4ED0-AA14-DE49911C49A1}" type="datetimeFigureOut">
              <a:rPr lang="fr-FR" smtClean="0"/>
              <a:t>23/03/2025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03521903-0828-4DE3-8139-DB698D53D1A5}" type="slidenum">
              <a:rPr lang="fr-FR" smtClean="0"/>
              <a:t>‹N°›</a:t>
            </a:fld>
            <a:endParaRPr lang="fr-FR"/>
          </a:p>
        </p:txBody>
      </p:sp>
    </p:spTree>
    <p:extLst>
      <p:ext uri="{BB962C8B-B14F-4D97-AF65-F5344CB8AC3E}">
        <p14:creationId xmlns:p14="http://schemas.microsoft.com/office/powerpoint/2010/main" val="37895473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u contenu 2"/>
          <p:cNvSpPr>
            <a:spLocks noGrp="1"/>
          </p:cNvSpPr>
          <p:nvPr>
            <p:ph sz="half" idx="1"/>
          </p:nvPr>
        </p:nvSpPr>
        <p:spPr>
          <a:xfrm>
            <a:off x="838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6172200" y="1825625"/>
            <a:ext cx="5181600" cy="435133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8E39C848-C1CA-4ED0-AA14-DE49911C49A1}" type="datetimeFigureOut">
              <a:rPr lang="fr-FR" smtClean="0"/>
              <a:t>23/03/2025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521903-0828-4DE3-8139-DB698D53D1A5}" type="slidenum">
              <a:rPr lang="fr-FR" smtClean="0"/>
              <a:t>‹N°›</a:t>
            </a:fld>
            <a:endParaRPr lang="fr-FR"/>
          </a:p>
        </p:txBody>
      </p:sp>
    </p:spTree>
    <p:extLst>
      <p:ext uri="{BB962C8B-B14F-4D97-AF65-F5344CB8AC3E}">
        <p14:creationId xmlns:p14="http://schemas.microsoft.com/office/powerpoint/2010/main" val="8671507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smtClean="0"/>
              <a:t>Modifiez le style du titre</a:t>
            </a:r>
            <a:endParaRPr lang="fr-F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8E39C848-C1CA-4ED0-AA14-DE49911C49A1}" type="datetimeFigureOut">
              <a:rPr lang="fr-FR" smtClean="0"/>
              <a:t>23/03/2025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03521903-0828-4DE3-8139-DB698D53D1A5}" type="slidenum">
              <a:rPr lang="fr-FR" smtClean="0"/>
              <a:t>‹N°›</a:t>
            </a:fld>
            <a:endParaRPr lang="fr-FR"/>
          </a:p>
        </p:txBody>
      </p:sp>
    </p:spTree>
    <p:extLst>
      <p:ext uri="{BB962C8B-B14F-4D97-AF65-F5344CB8AC3E}">
        <p14:creationId xmlns:p14="http://schemas.microsoft.com/office/powerpoint/2010/main" val="8377538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Modifiez le style du titre</a:t>
            </a:r>
            <a:endParaRPr lang="fr-FR"/>
          </a:p>
        </p:txBody>
      </p:sp>
      <p:sp>
        <p:nvSpPr>
          <p:cNvPr id="3" name="Espace réservé de la date 2"/>
          <p:cNvSpPr>
            <a:spLocks noGrp="1"/>
          </p:cNvSpPr>
          <p:nvPr>
            <p:ph type="dt" sz="half" idx="10"/>
          </p:nvPr>
        </p:nvSpPr>
        <p:spPr/>
        <p:txBody>
          <a:bodyPr/>
          <a:lstStyle/>
          <a:p>
            <a:fld id="{8E39C848-C1CA-4ED0-AA14-DE49911C49A1}" type="datetimeFigureOut">
              <a:rPr lang="fr-FR" smtClean="0"/>
              <a:t>23/03/2025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03521903-0828-4DE3-8139-DB698D53D1A5}" type="slidenum">
              <a:rPr lang="fr-FR" smtClean="0"/>
              <a:t>‹N°›</a:t>
            </a:fld>
            <a:endParaRPr lang="fr-FR"/>
          </a:p>
        </p:txBody>
      </p:sp>
    </p:spTree>
    <p:extLst>
      <p:ext uri="{BB962C8B-B14F-4D97-AF65-F5344CB8AC3E}">
        <p14:creationId xmlns:p14="http://schemas.microsoft.com/office/powerpoint/2010/main" val="3821952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E39C848-C1CA-4ED0-AA14-DE49911C49A1}" type="datetimeFigureOut">
              <a:rPr lang="fr-FR" smtClean="0"/>
              <a:t>23/03/2025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03521903-0828-4DE3-8139-DB698D53D1A5}" type="slidenum">
              <a:rPr lang="fr-FR" smtClean="0"/>
              <a:t>‹N°›</a:t>
            </a:fld>
            <a:endParaRPr lang="fr-FR"/>
          </a:p>
        </p:txBody>
      </p:sp>
    </p:spTree>
    <p:extLst>
      <p:ext uri="{BB962C8B-B14F-4D97-AF65-F5344CB8AC3E}">
        <p14:creationId xmlns:p14="http://schemas.microsoft.com/office/powerpoint/2010/main" val="1188998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E39C848-C1CA-4ED0-AA14-DE49911C49A1}" type="datetimeFigureOut">
              <a:rPr lang="fr-FR" smtClean="0"/>
              <a:t>23/03/2025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521903-0828-4DE3-8139-DB698D53D1A5}" type="slidenum">
              <a:rPr lang="fr-FR" smtClean="0"/>
              <a:t>‹N°›</a:t>
            </a:fld>
            <a:endParaRPr lang="fr-FR"/>
          </a:p>
        </p:txBody>
      </p:sp>
    </p:spTree>
    <p:extLst>
      <p:ext uri="{BB962C8B-B14F-4D97-AF65-F5344CB8AC3E}">
        <p14:creationId xmlns:p14="http://schemas.microsoft.com/office/powerpoint/2010/main" val="36659854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smtClean="0"/>
              <a:t>Modifiez le style du titre</a:t>
            </a:r>
            <a:endParaRPr lang="fr-F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smtClean="0"/>
              <a:t>Modifiez les styles du texte du masque</a:t>
            </a:r>
          </a:p>
        </p:txBody>
      </p:sp>
      <p:sp>
        <p:nvSpPr>
          <p:cNvPr id="5" name="Espace réservé de la date 4"/>
          <p:cNvSpPr>
            <a:spLocks noGrp="1"/>
          </p:cNvSpPr>
          <p:nvPr>
            <p:ph type="dt" sz="half" idx="10"/>
          </p:nvPr>
        </p:nvSpPr>
        <p:spPr/>
        <p:txBody>
          <a:bodyPr/>
          <a:lstStyle/>
          <a:p>
            <a:fld id="{8E39C848-C1CA-4ED0-AA14-DE49911C49A1}" type="datetimeFigureOut">
              <a:rPr lang="fr-FR" smtClean="0"/>
              <a:t>23/03/2025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03521903-0828-4DE3-8139-DB698D53D1A5}" type="slidenum">
              <a:rPr lang="fr-FR" smtClean="0"/>
              <a:t>‹N°›</a:t>
            </a:fld>
            <a:endParaRPr lang="fr-FR"/>
          </a:p>
        </p:txBody>
      </p:sp>
    </p:spTree>
    <p:extLst>
      <p:ext uri="{BB962C8B-B14F-4D97-AF65-F5344CB8AC3E}">
        <p14:creationId xmlns:p14="http://schemas.microsoft.com/office/powerpoint/2010/main" val="4093968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smtClean="0"/>
              <a:t>Modifiez le style du titre</a:t>
            </a:r>
            <a:endParaRPr lang="fr-F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E39C848-C1CA-4ED0-AA14-DE49911C49A1}" type="datetimeFigureOut">
              <a:rPr lang="fr-FR" smtClean="0"/>
              <a:t>23/03/2025</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521903-0828-4DE3-8139-DB698D53D1A5}" type="slidenum">
              <a:rPr lang="fr-FR" smtClean="0"/>
              <a:t>‹N°›</a:t>
            </a:fld>
            <a:endParaRPr lang="fr-FR"/>
          </a:p>
        </p:txBody>
      </p:sp>
    </p:spTree>
    <p:extLst>
      <p:ext uri="{BB962C8B-B14F-4D97-AF65-F5344CB8AC3E}">
        <p14:creationId xmlns:p14="http://schemas.microsoft.com/office/powerpoint/2010/main" val="4102717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THE FANG-BETI GROUP OF CAMEROON</a:t>
            </a:r>
            <a:endParaRPr lang="fr-FR" dirty="0"/>
          </a:p>
        </p:txBody>
      </p:sp>
      <p:sp>
        <p:nvSpPr>
          <p:cNvPr id="3" name="Sous-titre 2"/>
          <p:cNvSpPr>
            <a:spLocks noGrp="1"/>
          </p:cNvSpPr>
          <p:nvPr>
            <p:ph type="subTitle" idx="1"/>
          </p:nvPr>
        </p:nvSpPr>
        <p:spPr/>
        <p:txBody>
          <a:bodyPr/>
          <a:lstStyle/>
          <a:p>
            <a:r>
              <a:rPr lang="fr-FR" dirty="0" smtClean="0"/>
              <a:t>THE EWONDO PEOPLE</a:t>
            </a:r>
            <a:endParaRPr lang="fr-FR" dirty="0"/>
          </a:p>
        </p:txBody>
      </p:sp>
    </p:spTree>
    <p:extLst>
      <p:ext uri="{BB962C8B-B14F-4D97-AF65-F5344CB8AC3E}">
        <p14:creationId xmlns:p14="http://schemas.microsoft.com/office/powerpoint/2010/main" val="27767094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199" y="365125"/>
            <a:ext cx="10858995" cy="1325563"/>
          </a:xfrm>
        </p:spPr>
        <p:txBody>
          <a:bodyPr/>
          <a:lstStyle/>
          <a:p>
            <a:r>
              <a:rPr lang="fr-FR" dirty="0" smtClean="0"/>
              <a:t>WHO ARE THE FANG-BETI OR EKANG PEOPLE ?</a:t>
            </a:r>
            <a:endParaRPr lang="fr-FR" dirty="0"/>
          </a:p>
        </p:txBody>
      </p:sp>
      <p:sp>
        <p:nvSpPr>
          <p:cNvPr id="3" name="Espace réservé du contenu 2"/>
          <p:cNvSpPr>
            <a:spLocks noGrp="1"/>
          </p:cNvSpPr>
          <p:nvPr>
            <p:ph idx="1"/>
          </p:nvPr>
        </p:nvSpPr>
        <p:spPr/>
        <p:txBody>
          <a:bodyPr/>
          <a:lstStyle/>
          <a:p>
            <a:r>
              <a:rPr lang="en-US" dirty="0"/>
              <a:t>The </a:t>
            </a:r>
            <a:r>
              <a:rPr lang="en-US" dirty="0" smtClean="0"/>
              <a:t>Fang-</a:t>
            </a:r>
            <a:r>
              <a:rPr lang="en-US" dirty="0" err="1" smtClean="0"/>
              <a:t>Beti</a:t>
            </a:r>
            <a:r>
              <a:rPr lang="en-US" dirty="0" smtClean="0"/>
              <a:t> </a:t>
            </a:r>
            <a:r>
              <a:rPr lang="en-US" dirty="0"/>
              <a:t>people are a Central African ethnic group primarily found in central Cameroon. </a:t>
            </a:r>
            <a:endParaRPr lang="en-US" dirty="0" smtClean="0"/>
          </a:p>
          <a:p>
            <a:r>
              <a:rPr lang="en-US" dirty="0" smtClean="0"/>
              <a:t>They </a:t>
            </a:r>
            <a:r>
              <a:rPr lang="en-US" dirty="0"/>
              <a:t>are also found in Equatorial Guinea and northern Gabon. </a:t>
            </a:r>
            <a:endParaRPr lang="en-US" dirty="0" smtClean="0"/>
          </a:p>
          <a:p>
            <a:r>
              <a:rPr lang="en-US" dirty="0" smtClean="0"/>
              <a:t>They </a:t>
            </a:r>
            <a:r>
              <a:rPr lang="en-US" dirty="0"/>
              <a:t>are closely related to the </a:t>
            </a:r>
            <a:r>
              <a:rPr lang="en-US" dirty="0" err="1"/>
              <a:t>Bulu</a:t>
            </a:r>
            <a:r>
              <a:rPr lang="en-US" dirty="0"/>
              <a:t> people, the Fang people and the </a:t>
            </a:r>
            <a:r>
              <a:rPr lang="en-US" dirty="0" err="1"/>
              <a:t>Yaunde</a:t>
            </a:r>
            <a:r>
              <a:rPr lang="en-US" dirty="0"/>
              <a:t> </a:t>
            </a:r>
            <a:r>
              <a:rPr lang="en-US" dirty="0" smtClean="0"/>
              <a:t>people or EWONDO, </a:t>
            </a:r>
            <a:r>
              <a:rPr lang="en-US" dirty="0"/>
              <a:t>who are all sometimes grouped as </a:t>
            </a:r>
            <a:r>
              <a:rPr lang="en-US" dirty="0" err="1"/>
              <a:t>Ekang</a:t>
            </a:r>
            <a:r>
              <a:rPr lang="en-US" dirty="0" smtClean="0"/>
              <a:t>.</a:t>
            </a:r>
          </a:p>
          <a:p>
            <a:r>
              <a:rPr lang="en-US" dirty="0"/>
              <a:t>The </a:t>
            </a:r>
            <a:r>
              <a:rPr lang="en-US" dirty="0" err="1"/>
              <a:t>Beti</a:t>
            </a:r>
            <a:r>
              <a:rPr lang="en-US" dirty="0"/>
              <a:t> are found in northern regions of their joint demographic </a:t>
            </a:r>
            <a:r>
              <a:rPr lang="en-US" dirty="0" smtClean="0"/>
              <a:t>distribution areas (Central Cameroon), </a:t>
            </a:r>
            <a:r>
              <a:rPr lang="en-US" dirty="0"/>
              <a:t>the Fang in the southern </a:t>
            </a:r>
            <a:r>
              <a:rPr lang="en-US" dirty="0" smtClean="0"/>
              <a:t>regions (Gabon, Equatorial Guinea/BUBI), </a:t>
            </a:r>
            <a:r>
              <a:rPr lang="en-US" dirty="0"/>
              <a:t>and </a:t>
            </a:r>
            <a:r>
              <a:rPr lang="en-US" dirty="0" smtClean="0"/>
              <a:t>others (BULU, NTUMU) </a:t>
            </a:r>
            <a:r>
              <a:rPr lang="en-US" dirty="0"/>
              <a:t>in between.</a:t>
            </a:r>
            <a:endParaRPr lang="fr-FR" dirty="0"/>
          </a:p>
        </p:txBody>
      </p:sp>
    </p:spTree>
    <p:extLst>
      <p:ext uri="{BB962C8B-B14F-4D97-AF65-F5344CB8AC3E}">
        <p14:creationId xmlns:p14="http://schemas.microsoft.com/office/powerpoint/2010/main" val="14544823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111351"/>
            <a:ext cx="10515600" cy="1325563"/>
          </a:xfrm>
        </p:spPr>
        <p:txBody>
          <a:bodyPr/>
          <a:lstStyle/>
          <a:p>
            <a:r>
              <a:rPr lang="fr-FR" dirty="0" smtClean="0"/>
              <a:t>LOCATION AND SETTLEMENTS</a:t>
            </a:r>
            <a:endParaRPr lang="fr-FR" dirty="0"/>
          </a:p>
        </p:txBody>
      </p:sp>
      <p:sp>
        <p:nvSpPr>
          <p:cNvPr id="3" name="Espace réservé du contenu 2"/>
          <p:cNvSpPr>
            <a:spLocks noGrp="1"/>
          </p:cNvSpPr>
          <p:nvPr>
            <p:ph idx="1"/>
          </p:nvPr>
        </p:nvSpPr>
        <p:spPr>
          <a:xfrm>
            <a:off x="838200" y="1436914"/>
            <a:ext cx="10515600" cy="5421086"/>
          </a:xfrm>
        </p:spPr>
        <p:txBody>
          <a:bodyPr>
            <a:normAutofit fontScale="92500" lnSpcReduction="20000"/>
          </a:bodyPr>
          <a:lstStyle/>
          <a:p>
            <a:r>
              <a:rPr lang="en-US" dirty="0"/>
              <a:t>F</a:t>
            </a:r>
            <a:r>
              <a:rPr lang="en-US" dirty="0" smtClean="0"/>
              <a:t>rom the Atlantic coastal regions near Equatorial Guinea into the hilly, equatorial forest covered highlands of central Africa reaching into the Congo.</a:t>
            </a:r>
          </a:p>
          <a:p>
            <a:r>
              <a:rPr lang="en-US" dirty="0" smtClean="0"/>
              <a:t>Estimates of the total </a:t>
            </a:r>
            <a:r>
              <a:rPr lang="en-US" dirty="0" err="1" smtClean="0"/>
              <a:t>Beti</a:t>
            </a:r>
            <a:r>
              <a:rPr lang="en-US" dirty="0" smtClean="0"/>
              <a:t> population </a:t>
            </a:r>
            <a:r>
              <a:rPr lang="en-US" dirty="0" smtClean="0"/>
              <a:t>at </a:t>
            </a:r>
            <a:r>
              <a:rPr lang="en-US" dirty="0" smtClean="0"/>
              <a:t>over three million.</a:t>
            </a:r>
          </a:p>
          <a:p>
            <a:r>
              <a:rPr lang="en-US" dirty="0"/>
              <a:t>They likely moved into equatorial Africa in the seventh or eighth century, then further southwest in central Cameroon between the seventeenth and nineteenth centuries, likely after waves of wars and slave raids from the </a:t>
            </a:r>
            <a:r>
              <a:rPr lang="en-US" dirty="0" err="1" smtClean="0"/>
              <a:t>Tchamba</a:t>
            </a:r>
            <a:r>
              <a:rPr lang="en-US" dirty="0" smtClean="0"/>
              <a:t> and Fulani.</a:t>
            </a:r>
            <a:r>
              <a:rPr lang="en-US" dirty="0"/>
              <a:t> </a:t>
            </a:r>
            <a:endParaRPr lang="en-US" dirty="0" smtClean="0"/>
          </a:p>
          <a:p>
            <a:r>
              <a:rPr lang="en-US" dirty="0" smtClean="0"/>
              <a:t>Their initial migration in the 17th century was from highlands and forested regions east of the </a:t>
            </a:r>
            <a:r>
              <a:rPr lang="en-US" dirty="0" err="1" smtClean="0"/>
              <a:t>Sanaga</a:t>
            </a:r>
            <a:r>
              <a:rPr lang="en-US" dirty="0" smtClean="0"/>
              <a:t> River towards south and west. </a:t>
            </a:r>
          </a:p>
          <a:p>
            <a:r>
              <a:rPr lang="en-US" dirty="0" smtClean="0"/>
              <a:t>They </a:t>
            </a:r>
            <a:r>
              <a:rPr lang="en-US" dirty="0"/>
              <a:t>were also a targeted source for slaves and </a:t>
            </a:r>
            <a:r>
              <a:rPr lang="en-US" dirty="0" smtClean="0"/>
              <a:t>ivory.</a:t>
            </a:r>
          </a:p>
          <a:p>
            <a:r>
              <a:rPr lang="en-US" dirty="0" smtClean="0"/>
              <a:t>They abandoned </a:t>
            </a:r>
            <a:r>
              <a:rPr lang="en-US" dirty="0"/>
              <a:t>their settlements and migrated further into southern parts of central Cameroon till the 19th century when European traders and colonial forces intervened as they sought trade and </a:t>
            </a:r>
            <a:r>
              <a:rPr lang="en-US" dirty="0" smtClean="0"/>
              <a:t>markets.</a:t>
            </a:r>
            <a:r>
              <a:rPr lang="en-US" baseline="30000" dirty="0"/>
              <a:t> </a:t>
            </a:r>
            <a:endParaRPr lang="en-US" baseline="30000" dirty="0" smtClean="0"/>
          </a:p>
          <a:p>
            <a:r>
              <a:rPr lang="en-US" dirty="0" smtClean="0"/>
              <a:t>The </a:t>
            </a:r>
            <a:r>
              <a:rPr lang="en-US" dirty="0"/>
              <a:t>first European power to create a colony that partly included the lands of the </a:t>
            </a:r>
            <a:r>
              <a:rPr lang="en-US" dirty="0" err="1"/>
              <a:t>Beti</a:t>
            </a:r>
            <a:r>
              <a:rPr lang="en-US" dirty="0"/>
              <a:t> people was the German </a:t>
            </a:r>
            <a:r>
              <a:rPr lang="en-US" dirty="0" err="1"/>
              <a:t>Kamerun</a:t>
            </a:r>
            <a:r>
              <a:rPr lang="en-US" dirty="0"/>
              <a:t> colony </a:t>
            </a:r>
            <a:r>
              <a:rPr lang="en-US" dirty="0" smtClean="0"/>
              <a:t>from </a:t>
            </a:r>
            <a:r>
              <a:rPr lang="en-US" dirty="0"/>
              <a:t>1884. </a:t>
            </a:r>
            <a:endParaRPr lang="en-US" dirty="0" smtClean="0"/>
          </a:p>
          <a:p>
            <a:endParaRPr lang="fr-FR" dirty="0"/>
          </a:p>
        </p:txBody>
      </p:sp>
    </p:spTree>
    <p:extLst>
      <p:ext uri="{BB962C8B-B14F-4D97-AF65-F5344CB8AC3E}">
        <p14:creationId xmlns:p14="http://schemas.microsoft.com/office/powerpoint/2010/main" val="38883145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38200" y="365126"/>
            <a:ext cx="10515600" cy="679904"/>
          </a:xfrm>
        </p:spPr>
        <p:txBody>
          <a:bodyPr>
            <a:normAutofit fontScale="90000"/>
          </a:bodyPr>
          <a:lstStyle/>
          <a:p>
            <a:r>
              <a:rPr lang="fr-FR" dirty="0" smtClean="0"/>
              <a:t>ECONOMIC AND SOCIAL ORGANIZATION </a:t>
            </a:r>
            <a:endParaRPr lang="fr-FR" dirty="0"/>
          </a:p>
        </p:txBody>
      </p:sp>
      <p:sp>
        <p:nvSpPr>
          <p:cNvPr id="3" name="Espace réservé du contenu 2"/>
          <p:cNvSpPr>
            <a:spLocks noGrp="1"/>
          </p:cNvSpPr>
          <p:nvPr>
            <p:ph idx="1"/>
          </p:nvPr>
        </p:nvSpPr>
        <p:spPr>
          <a:xfrm>
            <a:off x="838200" y="1045030"/>
            <a:ext cx="10775868" cy="5812970"/>
          </a:xfrm>
        </p:spPr>
        <p:txBody>
          <a:bodyPr>
            <a:normAutofit fontScale="62500" lnSpcReduction="20000"/>
          </a:bodyPr>
          <a:lstStyle/>
          <a:p>
            <a:r>
              <a:rPr lang="en-US" sz="3200" dirty="0"/>
              <a:t>The </a:t>
            </a:r>
            <a:r>
              <a:rPr lang="en-US" sz="3200" b="1" dirty="0"/>
              <a:t>traditional occupation</a:t>
            </a:r>
            <a:r>
              <a:rPr lang="en-US" sz="3200" dirty="0"/>
              <a:t> of the </a:t>
            </a:r>
            <a:r>
              <a:rPr lang="en-US" sz="3200" dirty="0" err="1" smtClean="0"/>
              <a:t>Beti</a:t>
            </a:r>
            <a:r>
              <a:rPr lang="en-US" sz="3200" dirty="0" smtClean="0"/>
              <a:t>/</a:t>
            </a:r>
            <a:r>
              <a:rPr lang="en-US" sz="3200" dirty="0" err="1" smtClean="0"/>
              <a:t>Ewondo</a:t>
            </a:r>
            <a:r>
              <a:rPr lang="en-US" sz="3200" dirty="0" smtClean="0"/>
              <a:t> </a:t>
            </a:r>
            <a:r>
              <a:rPr lang="en-US" sz="3200" dirty="0"/>
              <a:t>people is farming, particularly of yams, cassava, corn and plantains as staples. </a:t>
            </a:r>
            <a:endParaRPr lang="en-US" sz="3200" dirty="0" smtClean="0"/>
          </a:p>
          <a:p>
            <a:r>
              <a:rPr lang="en-US" sz="3200" dirty="0" smtClean="0"/>
              <a:t>Since </a:t>
            </a:r>
            <a:r>
              <a:rPr lang="en-US" sz="3200" dirty="0"/>
              <a:t>colonial times, many have adopted </a:t>
            </a:r>
            <a:r>
              <a:rPr lang="en-US" sz="3200" b="1" dirty="0"/>
              <a:t>cash crops </a:t>
            </a:r>
            <a:r>
              <a:rPr lang="en-US" sz="3200" dirty="0"/>
              <a:t>such as peanuts and </a:t>
            </a:r>
            <a:r>
              <a:rPr lang="en-US" sz="3200" dirty="0" smtClean="0"/>
              <a:t>cacao.</a:t>
            </a:r>
            <a:endParaRPr lang="en-US" sz="3200" baseline="30000" dirty="0"/>
          </a:p>
          <a:p>
            <a:r>
              <a:rPr lang="en-US" sz="3200" dirty="0" smtClean="0"/>
              <a:t>They </a:t>
            </a:r>
            <a:r>
              <a:rPr lang="en-US" sz="3200" dirty="0"/>
              <a:t>are </a:t>
            </a:r>
            <a:r>
              <a:rPr lang="en-US" sz="3200" b="1" dirty="0"/>
              <a:t>skilled artists and craftsmen</a:t>
            </a:r>
            <a:r>
              <a:rPr lang="en-US" sz="3200" dirty="0"/>
              <a:t>, particularly </a:t>
            </a:r>
            <a:r>
              <a:rPr lang="en-US" sz="3200" b="1" dirty="0"/>
              <a:t>in iron and wood handicrafts</a:t>
            </a:r>
            <a:r>
              <a:rPr lang="en-US" sz="3200" dirty="0"/>
              <a:t>. However, these craftsmanship are nearly extinct because of urbanization and modern trade flows</a:t>
            </a:r>
            <a:r>
              <a:rPr lang="en-US" sz="3200" dirty="0" smtClean="0"/>
              <a:t>.</a:t>
            </a:r>
            <a:endParaRPr lang="en-US" sz="3200" dirty="0"/>
          </a:p>
          <a:p>
            <a:r>
              <a:rPr lang="en-US" sz="3200" dirty="0"/>
              <a:t>The traditional </a:t>
            </a:r>
            <a:r>
              <a:rPr lang="en-US" sz="3200" dirty="0" err="1"/>
              <a:t>Beti</a:t>
            </a:r>
            <a:r>
              <a:rPr lang="en-US" sz="3200" dirty="0"/>
              <a:t> society has been </a:t>
            </a:r>
            <a:r>
              <a:rPr lang="en-US" sz="3200" b="1" dirty="0"/>
              <a:t>organized at the village level</a:t>
            </a:r>
            <a:r>
              <a:rPr lang="en-US" sz="3200" dirty="0"/>
              <a:t>, typically with its borders fenced and fortified with watch towers to protect the inhabitants from wild life of the rain forests and intruders. </a:t>
            </a:r>
            <a:endParaRPr lang="en-US" sz="3200" dirty="0" smtClean="0"/>
          </a:p>
          <a:p>
            <a:r>
              <a:rPr lang="en-US" sz="3200" dirty="0" smtClean="0"/>
              <a:t>Outside </a:t>
            </a:r>
            <a:r>
              <a:rPr lang="en-US" sz="3200" dirty="0"/>
              <a:t>the village compounds were carefully concealed </a:t>
            </a:r>
            <a:r>
              <a:rPr lang="en-US" sz="3200" b="1" dirty="0"/>
              <a:t>traps, as another line of defense </a:t>
            </a:r>
            <a:r>
              <a:rPr lang="en-US" sz="3200" dirty="0"/>
              <a:t>against slave raiders. </a:t>
            </a:r>
            <a:endParaRPr lang="en-US" sz="3200" dirty="0" smtClean="0"/>
          </a:p>
          <a:p>
            <a:r>
              <a:rPr lang="en-US" sz="3200" dirty="0" smtClean="0"/>
              <a:t>The </a:t>
            </a:r>
            <a:r>
              <a:rPr lang="en-US" sz="3200" dirty="0"/>
              <a:t>villages have tended to be politically independent of each other, centered on a </a:t>
            </a:r>
            <a:r>
              <a:rPr lang="en-US" sz="3200" dirty="0" smtClean="0"/>
              <a:t>lineage called</a:t>
            </a:r>
            <a:r>
              <a:rPr lang="en-US" sz="3200" dirty="0"/>
              <a:t> </a:t>
            </a:r>
            <a:r>
              <a:rPr lang="en-US" sz="3200" b="1" i="1" dirty="0" err="1"/>
              <a:t>Ayon</a:t>
            </a:r>
            <a:r>
              <a:rPr lang="en-US" sz="3200" b="1" dirty="0"/>
              <a:t> or </a:t>
            </a:r>
            <a:r>
              <a:rPr lang="en-US" sz="3200" b="1" i="1" dirty="0" err="1" smtClean="0"/>
              <a:t>Mvog</a:t>
            </a:r>
            <a:r>
              <a:rPr lang="en-US" sz="3200" dirty="0" smtClean="0"/>
              <a:t>.</a:t>
            </a:r>
            <a:endParaRPr lang="en-US" sz="3200" baseline="30000" dirty="0"/>
          </a:p>
          <a:p>
            <a:r>
              <a:rPr lang="en-US" sz="3200" dirty="0" smtClean="0"/>
              <a:t>They </a:t>
            </a:r>
            <a:r>
              <a:rPr lang="en-US" sz="3200" dirty="0"/>
              <a:t>are a patrilineal people, and disputes are typically settled by a due process led by a headman. </a:t>
            </a:r>
            <a:endParaRPr lang="en-US" sz="3200" dirty="0" smtClean="0"/>
          </a:p>
          <a:p>
            <a:r>
              <a:rPr lang="en-US" sz="3200" dirty="0" smtClean="0"/>
              <a:t>The </a:t>
            </a:r>
            <a:r>
              <a:rPr lang="en-US" sz="3200" dirty="0" err="1"/>
              <a:t>Beti</a:t>
            </a:r>
            <a:r>
              <a:rPr lang="en-US" sz="3200" dirty="0"/>
              <a:t> revere their ancestors, and known among other things for their artistically produced reliquary boxes called the </a:t>
            </a:r>
            <a:r>
              <a:rPr lang="en-US" sz="3200" i="1" dirty="0" err="1"/>
              <a:t>Byeri</a:t>
            </a:r>
            <a:r>
              <a:rPr lang="en-US" sz="3200" dirty="0"/>
              <a:t>. They store the bones of their ancestors in these reliquary boxes, which were used during rites of passage, with their sophisticated masks called </a:t>
            </a:r>
            <a:r>
              <a:rPr lang="en-US" sz="3200" i="1" dirty="0"/>
              <a:t>So</a:t>
            </a:r>
            <a:r>
              <a:rPr lang="en-US" sz="3200" dirty="0"/>
              <a:t> (animal-faced) and </a:t>
            </a:r>
            <a:r>
              <a:rPr lang="en-US" sz="3200" i="1" dirty="0" err="1"/>
              <a:t>Ngil</a:t>
            </a:r>
            <a:r>
              <a:rPr lang="en-US" sz="3200" dirty="0"/>
              <a:t> (human-faced</a:t>
            </a:r>
            <a:r>
              <a:rPr lang="en-US" sz="3200" dirty="0" smtClean="0"/>
              <a:t>).</a:t>
            </a:r>
            <a:endParaRPr lang="en-US" sz="3200" dirty="0"/>
          </a:p>
          <a:p>
            <a:r>
              <a:rPr lang="en-US" sz="3200" dirty="0"/>
              <a:t>The </a:t>
            </a:r>
            <a:r>
              <a:rPr lang="en-US" sz="3200" dirty="0" err="1"/>
              <a:t>Beti</a:t>
            </a:r>
            <a:r>
              <a:rPr lang="en-US" sz="3200" dirty="0"/>
              <a:t> people </a:t>
            </a:r>
            <a:r>
              <a:rPr lang="en-US" sz="3200" dirty="0" err="1"/>
              <a:t>practise</a:t>
            </a:r>
            <a:r>
              <a:rPr lang="en-US" sz="3200" dirty="0"/>
              <a:t> double exogamy, that is typically married away from both father's and mother's lineages. Another notable aspect of their society has been the concept of </a:t>
            </a:r>
            <a:r>
              <a:rPr lang="en-US" sz="3200" i="1" dirty="0" err="1"/>
              <a:t>Mebala</a:t>
            </a:r>
            <a:r>
              <a:rPr lang="en-US" sz="3200" dirty="0"/>
              <a:t>, a type of </a:t>
            </a:r>
            <a:r>
              <a:rPr lang="en-US" sz="3200" dirty="0" smtClean="0"/>
              <a:t>potlatch, </a:t>
            </a:r>
            <a:r>
              <a:rPr lang="en-US" sz="3200" dirty="0"/>
              <a:t>where wealthy families ceremoniously gather and give away their wealth to the poorer families</a:t>
            </a:r>
            <a:r>
              <a:rPr lang="en-US" sz="3200" dirty="0" smtClean="0"/>
              <a:t>.</a:t>
            </a:r>
            <a:endParaRPr lang="en-US" sz="3200" dirty="0"/>
          </a:p>
          <a:p>
            <a:endParaRPr lang="fr-FR" dirty="0"/>
          </a:p>
        </p:txBody>
      </p:sp>
    </p:spTree>
    <p:extLst>
      <p:ext uri="{BB962C8B-B14F-4D97-AF65-F5344CB8AC3E}">
        <p14:creationId xmlns:p14="http://schemas.microsoft.com/office/powerpoint/2010/main" val="31934832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CULTURAL LIFE</a:t>
            </a:r>
            <a:endParaRPr lang="fr-FR" dirty="0"/>
          </a:p>
        </p:txBody>
      </p:sp>
      <p:pic>
        <p:nvPicPr>
          <p:cNvPr id="4" name="Espace réservé du contenu 3"/>
          <p:cNvPicPr>
            <a:picLocks noGrp="1" noChangeAspect="1"/>
          </p:cNvPicPr>
          <p:nvPr>
            <p:ph idx="1"/>
          </p:nvPr>
        </p:nvPicPr>
        <p:blipFill>
          <a:blip r:embed="rId2"/>
          <a:stretch>
            <a:fillRect/>
          </a:stretch>
        </p:blipFill>
        <p:spPr>
          <a:xfrm>
            <a:off x="1187532" y="1690688"/>
            <a:ext cx="3944340" cy="3712320"/>
          </a:xfrm>
          <a:prstGeom prst="rect">
            <a:avLst/>
          </a:prstGeom>
        </p:spPr>
      </p:pic>
      <p:pic>
        <p:nvPicPr>
          <p:cNvPr id="5" name="Image 4"/>
          <p:cNvPicPr>
            <a:picLocks noChangeAspect="1"/>
          </p:cNvPicPr>
          <p:nvPr/>
        </p:nvPicPr>
        <p:blipFill>
          <a:blip r:embed="rId3"/>
          <a:stretch>
            <a:fillRect/>
          </a:stretch>
        </p:blipFill>
        <p:spPr>
          <a:xfrm>
            <a:off x="5224462" y="686750"/>
            <a:ext cx="2696380" cy="4051937"/>
          </a:xfrm>
          <a:prstGeom prst="rect">
            <a:avLst/>
          </a:prstGeom>
        </p:spPr>
      </p:pic>
      <p:pic>
        <p:nvPicPr>
          <p:cNvPr id="6" name="Image 5"/>
          <p:cNvPicPr>
            <a:picLocks noChangeAspect="1"/>
          </p:cNvPicPr>
          <p:nvPr/>
        </p:nvPicPr>
        <p:blipFill>
          <a:blip r:embed="rId4"/>
          <a:stretch>
            <a:fillRect/>
          </a:stretch>
        </p:blipFill>
        <p:spPr>
          <a:xfrm>
            <a:off x="8013431" y="686750"/>
            <a:ext cx="3184999" cy="4176249"/>
          </a:xfrm>
          <a:prstGeom prst="rect">
            <a:avLst/>
          </a:prstGeom>
        </p:spPr>
      </p:pic>
    </p:spTree>
    <p:extLst>
      <p:ext uri="{BB962C8B-B14F-4D97-AF65-F5344CB8AC3E}">
        <p14:creationId xmlns:p14="http://schemas.microsoft.com/office/powerpoint/2010/main" val="427673740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CULTURAL LIFE</a:t>
            </a:r>
            <a:endParaRPr lang="fr-FR" dirty="0"/>
          </a:p>
        </p:txBody>
      </p:sp>
      <p:pic>
        <p:nvPicPr>
          <p:cNvPr id="4" name="Espace réservé du contenu 3"/>
          <p:cNvPicPr>
            <a:picLocks noGrp="1" noChangeAspect="1"/>
          </p:cNvPicPr>
          <p:nvPr>
            <p:ph idx="1"/>
          </p:nvPr>
        </p:nvPicPr>
        <p:blipFill>
          <a:blip r:embed="rId2"/>
          <a:stretch>
            <a:fillRect/>
          </a:stretch>
        </p:blipFill>
        <p:spPr>
          <a:xfrm>
            <a:off x="547811" y="1192160"/>
            <a:ext cx="3340406" cy="4436744"/>
          </a:xfrm>
          <a:prstGeom prst="rect">
            <a:avLst/>
          </a:prstGeom>
        </p:spPr>
      </p:pic>
      <p:pic>
        <p:nvPicPr>
          <p:cNvPr id="5" name="Image 4"/>
          <p:cNvPicPr>
            <a:picLocks noChangeAspect="1"/>
          </p:cNvPicPr>
          <p:nvPr/>
        </p:nvPicPr>
        <p:blipFill>
          <a:blip r:embed="rId3"/>
          <a:stretch>
            <a:fillRect/>
          </a:stretch>
        </p:blipFill>
        <p:spPr>
          <a:xfrm>
            <a:off x="5029199" y="403177"/>
            <a:ext cx="5119743" cy="5142600"/>
          </a:xfrm>
          <a:prstGeom prst="rect">
            <a:avLst/>
          </a:prstGeom>
        </p:spPr>
      </p:pic>
    </p:spTree>
    <p:extLst>
      <p:ext uri="{BB962C8B-B14F-4D97-AF65-F5344CB8AC3E}">
        <p14:creationId xmlns:p14="http://schemas.microsoft.com/office/powerpoint/2010/main" val="41473618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499029" y="47388"/>
            <a:ext cx="3649234" cy="3705524"/>
          </a:xfrm>
          <a:prstGeom prst="rect">
            <a:avLst/>
          </a:prstGeom>
        </p:spPr>
      </p:pic>
      <p:pic>
        <p:nvPicPr>
          <p:cNvPr id="7" name="Image 6"/>
          <p:cNvPicPr>
            <a:picLocks noChangeAspect="1"/>
          </p:cNvPicPr>
          <p:nvPr/>
        </p:nvPicPr>
        <p:blipFill>
          <a:blip r:embed="rId3"/>
          <a:stretch>
            <a:fillRect/>
          </a:stretch>
        </p:blipFill>
        <p:spPr>
          <a:xfrm>
            <a:off x="370873" y="3752912"/>
            <a:ext cx="4202196" cy="2703034"/>
          </a:xfrm>
          <a:prstGeom prst="rect">
            <a:avLst/>
          </a:prstGeom>
        </p:spPr>
      </p:pic>
      <p:pic>
        <p:nvPicPr>
          <p:cNvPr id="8" name="Image 7"/>
          <p:cNvPicPr>
            <a:picLocks noChangeAspect="1"/>
          </p:cNvPicPr>
          <p:nvPr/>
        </p:nvPicPr>
        <p:blipFill>
          <a:blip r:embed="rId4"/>
          <a:stretch>
            <a:fillRect/>
          </a:stretch>
        </p:blipFill>
        <p:spPr>
          <a:xfrm>
            <a:off x="6146777" y="700130"/>
            <a:ext cx="3959123" cy="5323190"/>
          </a:xfrm>
          <a:prstGeom prst="rect">
            <a:avLst/>
          </a:prstGeom>
        </p:spPr>
      </p:pic>
    </p:spTree>
    <p:extLst>
      <p:ext uri="{BB962C8B-B14F-4D97-AF65-F5344CB8AC3E}">
        <p14:creationId xmlns:p14="http://schemas.microsoft.com/office/powerpoint/2010/main" val="4088064084"/>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239</Words>
  <Application>Microsoft Office PowerPoint</Application>
  <PresentationFormat>Grand écran</PresentationFormat>
  <Paragraphs>27</Paragraphs>
  <Slides>7</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7</vt:i4>
      </vt:variant>
    </vt:vector>
  </HeadingPairs>
  <TitlesOfParts>
    <vt:vector size="11" baseType="lpstr">
      <vt:lpstr>Arial</vt:lpstr>
      <vt:lpstr>Calibri</vt:lpstr>
      <vt:lpstr>Calibri Light</vt:lpstr>
      <vt:lpstr>Thème Office</vt:lpstr>
      <vt:lpstr>THE FANG-BETI GROUP OF CAMEROON</vt:lpstr>
      <vt:lpstr>WHO ARE THE FANG-BETI OR EKANG PEOPLE ?</vt:lpstr>
      <vt:lpstr>LOCATION AND SETTLEMENTS</vt:lpstr>
      <vt:lpstr>ECONOMIC AND SOCIAL ORGANIZATION </vt:lpstr>
      <vt:lpstr>CULTURAL LIFE</vt:lpstr>
      <vt:lpstr>CULTURAL LIFE</vt:lpstr>
      <vt:lpstr>Présentation PowerPoint</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FANG-BETI GROUP OF CAMEROON</dc:title>
  <dc:creator>SEHOU</dc:creator>
  <cp:lastModifiedBy>SEHOU</cp:lastModifiedBy>
  <cp:revision>7</cp:revision>
  <dcterms:created xsi:type="dcterms:W3CDTF">2025-03-23T19:01:07Z</dcterms:created>
  <dcterms:modified xsi:type="dcterms:W3CDTF">2025-03-23T19:54:51Z</dcterms:modified>
</cp:coreProperties>
</file>