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  <p:sldMasterId id="2147483679" r:id="rId3"/>
    <p:sldMasterId id="2147483693" r:id="rId4"/>
    <p:sldMasterId id="2147483707" r:id="rId5"/>
    <p:sldMasterId id="2147483721" r:id="rId6"/>
    <p:sldMasterId id="2147483735" r:id="rId7"/>
    <p:sldMasterId id="2147483749" r:id="rId8"/>
  </p:sldMasterIdLst>
  <p:notesMasterIdLst>
    <p:notesMasterId r:id="rId30"/>
  </p:notesMasterIdLst>
  <p:sldIdLst>
    <p:sldId id="256" r:id="rId9"/>
    <p:sldId id="274" r:id="rId10"/>
    <p:sldId id="258" r:id="rId11"/>
    <p:sldId id="260" r:id="rId12"/>
    <p:sldId id="262" r:id="rId13"/>
    <p:sldId id="268" r:id="rId14"/>
    <p:sldId id="264" r:id="rId15"/>
    <p:sldId id="266" r:id="rId16"/>
    <p:sldId id="270" r:id="rId17"/>
    <p:sldId id="273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E4DCA-3CA2-4C42-A851-3E4A6A806B99}" type="datetimeFigureOut">
              <a:rPr lang="fr-FR" smtClean="0"/>
              <a:t>26/01/2025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A0E7-5C17-49E5-A634-566428C253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85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Cavalerie cuirassée de Ray </a:t>
            </a:r>
            <a:r>
              <a:rPr lang="fr-FR" dirty="0" err="1"/>
              <a:t>Bouba</a:t>
            </a:r>
            <a:r>
              <a:rPr lang="fr-FR" dirty="0"/>
              <a:t>.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esclaves ont servi à acheter des chevaux, leur harnachement et leurs</a:t>
            </a:r>
            <a:r>
              <a:rPr lang="fr-F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armures, pour faire encore plus d’esclaves.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Eldridge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Mohammadou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ONAREST.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5D5F-B256-4331-8217-299B70D1E8D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92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185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33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235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774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57712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039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234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4406153"/>
            <a:ext cx="877824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780826"/>
            <a:ext cx="36576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5446059"/>
            <a:ext cx="100584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550212" y="780826"/>
            <a:ext cx="36576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8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srgbClr val="09213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56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4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094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07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3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75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16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03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92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3572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57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6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4406153"/>
            <a:ext cx="877824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780826"/>
            <a:ext cx="36576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5446059"/>
            <a:ext cx="100584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550212" y="780826"/>
            <a:ext cx="36576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9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srgbClr val="09213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18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75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7464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97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03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39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615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90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92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534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08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26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4406153"/>
            <a:ext cx="877824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780826"/>
            <a:ext cx="36576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5446059"/>
            <a:ext cx="100584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550212" y="780826"/>
            <a:ext cx="36576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32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srgbClr val="09213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87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36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1994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99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846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93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7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631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54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2244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998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21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4406153"/>
            <a:ext cx="877824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780826"/>
            <a:ext cx="36576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5446059"/>
            <a:ext cx="100584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550212" y="780826"/>
            <a:ext cx="36576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283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srgbClr val="09213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10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20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00074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8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760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697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119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303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134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04176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52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996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4406153"/>
            <a:ext cx="877824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780826"/>
            <a:ext cx="36576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5446059"/>
            <a:ext cx="100584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550212" y="780826"/>
            <a:ext cx="36576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70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srgbClr val="09213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8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4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03558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12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959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274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101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54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709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4794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8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72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4406153"/>
            <a:ext cx="877824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780826"/>
            <a:ext cx="36576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5446059"/>
            <a:ext cx="100584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550212" y="780826"/>
            <a:ext cx="36576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786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srgbClr val="09213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792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449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0520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062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01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07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742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4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786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89816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158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387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4406153"/>
            <a:ext cx="877824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780826"/>
            <a:ext cx="36576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5446059"/>
            <a:ext cx="100584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550212" y="780826"/>
            <a:ext cx="36576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416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srgbClr val="09213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262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893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33467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168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4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 defTabSz="914400"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defTabSz="914400"/>
            <a:fld id="{D739C4FB-7D33-419B-8833-D1372BFD11C8}" type="slidenum">
              <a:rPr lang="en-US" smtClean="0">
                <a:solidFill>
                  <a:prstClr val="white"/>
                </a:solidFill>
              </a:rPr>
              <a:pPr defTabSz="914400"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 defTabSz="914400"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defTabSz="914400"/>
            <a:fld id="{D739C4FB-7D33-419B-8833-D1372BFD11C8}" type="slidenum">
              <a:rPr lang="en-US" smtClean="0">
                <a:solidFill>
                  <a:prstClr val="white"/>
                </a:solidFill>
              </a:rPr>
              <a:pPr defTabSz="914400"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3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 defTabSz="914400"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defTabSz="914400"/>
            <a:fld id="{D739C4FB-7D33-419B-8833-D1372BFD11C8}" type="slidenum">
              <a:rPr lang="en-US" smtClean="0">
                <a:solidFill>
                  <a:prstClr val="white"/>
                </a:solidFill>
              </a:rPr>
              <a:pPr defTabSz="914400"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2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 defTabSz="914400"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defTabSz="914400"/>
            <a:fld id="{D739C4FB-7D33-419B-8833-D1372BFD11C8}" type="slidenum">
              <a:rPr lang="en-US" smtClean="0">
                <a:solidFill>
                  <a:prstClr val="white"/>
                </a:solidFill>
              </a:rPr>
              <a:pPr defTabSz="914400"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0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 defTabSz="914400"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defTabSz="914400"/>
            <a:fld id="{D739C4FB-7D33-419B-8833-D1372BFD11C8}" type="slidenum">
              <a:rPr lang="en-US" smtClean="0">
                <a:solidFill>
                  <a:prstClr val="white"/>
                </a:solidFill>
              </a:rPr>
              <a:pPr defTabSz="914400"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 defTabSz="914400"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defTabSz="914400"/>
            <a:fld id="{D739C4FB-7D33-419B-8833-D1372BFD11C8}" type="slidenum">
              <a:rPr lang="en-US" smtClean="0">
                <a:solidFill>
                  <a:prstClr val="white"/>
                </a:solidFill>
              </a:rPr>
              <a:pPr defTabSz="914400"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5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A4A6734C-E115-4BC5-9FB0-F9BF6FABFDA0}" type="datetimeFigureOut">
              <a:rPr lang="en-US" smtClean="0">
                <a:solidFill>
                  <a:prstClr val="white"/>
                </a:solidFill>
              </a:rPr>
              <a:pPr defTabSz="914400"/>
              <a:t>1/26/2025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defTabSz="914400"/>
            <a:fld id="{D739C4FB-7D33-419B-8833-D1372BFD11C8}" type="slidenum">
              <a:rPr lang="en-US" smtClean="0">
                <a:solidFill>
                  <a:prstClr val="white"/>
                </a:solidFill>
              </a:rPr>
              <a:pPr defTabSz="914400"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3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mali_language" TargetMode="External"/><Relationship Id="rId2" Type="http://schemas.openxmlformats.org/officeDocument/2006/relationships/hyperlink" Target="https://en.wikipedia.org/wiki/Fanji_langu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ambalang_languag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lygamy" TargetMode="External"/><Relationship Id="rId2" Type="http://schemas.openxmlformats.org/officeDocument/2006/relationships/hyperlink" Target="https://en.wikipedia.org/wiki/Inherita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Bride_price" TargetMode="External"/><Relationship Id="rId4" Type="http://schemas.openxmlformats.org/officeDocument/2006/relationships/hyperlink" Target="https://en.wikipedia.org/wiki/Polygyny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7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 descr="C:\Users\TOSHIBA\Documents\Mission Norvege Photos\IMG_1568.JPG"/>
          <p:cNvPicPr>
            <a:picLocks noGrp="1"/>
          </p:cNvPicPr>
          <p:nvPr>
            <p:ph idx="1"/>
          </p:nvPr>
        </p:nvPicPr>
        <p:blipFill>
          <a:blip r:embed="rId2" cstate="print"/>
          <a:srcRect t="9096" b="9096"/>
          <a:stretch>
            <a:fillRect/>
          </a:stretch>
        </p:blipFill>
        <p:spPr bwMode="auto">
          <a:xfrm>
            <a:off x="1654004" y="960072"/>
            <a:ext cx="8940244" cy="572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514027" y="210016"/>
            <a:ext cx="696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Main entrance to the </a:t>
            </a:r>
            <a:r>
              <a:rPr lang="en-US" i="1" dirty="0">
                <a:solidFill>
                  <a:prstClr val="black"/>
                </a:solidFill>
              </a:rPr>
              <a:t>Lamido</a:t>
            </a:r>
            <a:r>
              <a:rPr lang="en-US" dirty="0">
                <a:solidFill>
                  <a:prstClr val="black"/>
                </a:solidFill>
              </a:rPr>
              <a:t> (King) of Ray-</a:t>
            </a:r>
            <a:r>
              <a:rPr lang="en-US" dirty="0" err="1">
                <a:solidFill>
                  <a:prstClr val="black"/>
                </a:solidFill>
              </a:rPr>
              <a:t>Bouba’s</a:t>
            </a:r>
            <a:r>
              <a:rPr lang="en-US" dirty="0">
                <a:solidFill>
                  <a:prstClr val="black"/>
                </a:solidFill>
              </a:rPr>
              <a:t> Palace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           (column of half-naked slave women)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4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275" y="70006"/>
            <a:ext cx="7390942" cy="620045"/>
          </a:xfrm>
        </p:spPr>
        <p:txBody>
          <a:bodyPr/>
          <a:lstStyle/>
          <a:p>
            <a:pPr algn="just"/>
            <a:r>
              <a:rPr lang="en-US" sz="1600" dirty="0"/>
              <a:t>The </a:t>
            </a:r>
            <a:r>
              <a:rPr lang="en-US" sz="1600" dirty="0" err="1"/>
              <a:t>Musgum</a:t>
            </a:r>
            <a:r>
              <a:rPr lang="en-US" sz="1600" dirty="0"/>
              <a:t> hut: an architecture of resilience in the face of raids and fires (slave epic of Rabah, 1842-1900)</a:t>
            </a:r>
            <a:endParaRPr lang="fr-FR" sz="1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2" b="-873"/>
          <a:stretch/>
        </p:blipFill>
        <p:spPr>
          <a:xfrm>
            <a:off x="2274021" y="800059"/>
            <a:ext cx="7841530" cy="5930432"/>
          </a:xfrm>
        </p:spPr>
      </p:pic>
    </p:spTree>
    <p:extLst>
      <p:ext uri="{BB962C8B-B14F-4D97-AF65-F5344CB8AC3E}">
        <p14:creationId xmlns:p14="http://schemas.microsoft.com/office/powerpoint/2010/main" val="106195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Camarones</a:t>
            </a:r>
            <a:r>
              <a:rPr lang="fr-FR" dirty="0" smtClean="0"/>
              <a:t>-</a:t>
            </a:r>
            <a:r>
              <a:rPr lang="fr-FR" dirty="0" err="1" smtClean="0"/>
              <a:t>Kamerun</a:t>
            </a:r>
            <a:r>
              <a:rPr lang="fr-FR" dirty="0" smtClean="0"/>
              <a:t>-</a:t>
            </a:r>
            <a:r>
              <a:rPr lang="fr-FR" dirty="0" err="1" smtClean="0"/>
              <a:t>Cameroons</a:t>
            </a:r>
            <a:r>
              <a:rPr lang="fr-FR" dirty="0" smtClean="0"/>
              <a:t>-Cameroun-</a:t>
            </a:r>
            <a:r>
              <a:rPr lang="fr-FR" dirty="0" err="1" smtClean="0"/>
              <a:t>Cameroon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893255"/>
            <a:ext cx="8915400" cy="248060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Land of </a:t>
            </a:r>
            <a:r>
              <a:rPr lang="fr-FR" dirty="0" err="1" smtClean="0"/>
              <a:t>diversity</a:t>
            </a:r>
            <a:endParaRPr lang="fr-FR" dirty="0" smtClean="0"/>
          </a:p>
          <a:p>
            <a:r>
              <a:rPr lang="fr-FR" dirty="0" smtClean="0"/>
              <a:t>More </a:t>
            </a:r>
            <a:r>
              <a:rPr lang="fr-FR" dirty="0" err="1" smtClean="0"/>
              <a:t>than</a:t>
            </a:r>
            <a:r>
              <a:rPr lang="fr-FR" dirty="0" smtClean="0"/>
              <a:t> 250 </a:t>
            </a:r>
            <a:r>
              <a:rPr lang="fr-FR" dirty="0" err="1" smtClean="0"/>
              <a:t>tribes</a:t>
            </a:r>
            <a:r>
              <a:rPr lang="fr-FR" dirty="0" smtClean="0"/>
              <a:t>/</a:t>
            </a:r>
            <a:r>
              <a:rPr lang="fr-FR" dirty="0" err="1" smtClean="0"/>
              <a:t>ethnic</a:t>
            </a:r>
            <a:r>
              <a:rPr lang="fr-FR" dirty="0" smtClean="0"/>
              <a:t> groups</a:t>
            </a:r>
          </a:p>
          <a:p>
            <a:r>
              <a:rPr lang="fr-FR" dirty="0" smtClean="0"/>
              <a:t>Cultural </a:t>
            </a:r>
            <a:r>
              <a:rPr lang="fr-FR" dirty="0" err="1" smtClean="0"/>
              <a:t>diversity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Geographical</a:t>
            </a:r>
            <a:r>
              <a:rPr lang="fr-FR" dirty="0" smtClean="0"/>
              <a:t> </a:t>
            </a:r>
            <a:r>
              <a:rPr lang="fr-FR" dirty="0" err="1" smtClean="0"/>
              <a:t>diversity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diversity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Diversity</a:t>
            </a:r>
            <a:r>
              <a:rPr lang="fr-FR" dirty="0" smtClean="0"/>
              <a:t> in </a:t>
            </a:r>
            <a:r>
              <a:rPr lang="fr-FR" dirty="0" err="1" smtClean="0"/>
              <a:t>enslavement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 smtClean="0"/>
              <a:t> !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summary</a:t>
            </a:r>
            <a:r>
              <a:rPr lang="fr-FR" dirty="0" smtClean="0"/>
              <a:t> of </a:t>
            </a:r>
            <a:r>
              <a:rPr lang="fr-FR" dirty="0" err="1" smtClean="0"/>
              <a:t>Africa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802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090"/>
            <a:ext cx="12192000" cy="49105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1413"/>
            <a:ext cx="12192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0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TIKAR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418491"/>
            <a:ext cx="8915400" cy="497058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Central Cameroon and </a:t>
            </a:r>
            <a:r>
              <a:rPr lang="en-US" b="1" dirty="0" err="1" smtClean="0"/>
              <a:t>Grassfields</a:t>
            </a:r>
            <a:r>
              <a:rPr lang="en-US" dirty="0" smtClean="0"/>
              <a:t> ethnic groups make up approximately </a:t>
            </a:r>
            <a:r>
              <a:rPr lang="en-US" b="1" dirty="0" smtClean="0"/>
              <a:t>10 % of Cameroon's population.</a:t>
            </a:r>
          </a:p>
          <a:p>
            <a:r>
              <a:rPr lang="en-US" dirty="0" smtClean="0"/>
              <a:t>This could be due to the high number of </a:t>
            </a:r>
            <a:r>
              <a:rPr lang="en-US" dirty="0" err="1" smtClean="0"/>
              <a:t>Tikar</a:t>
            </a:r>
            <a:r>
              <a:rPr lang="en-US" dirty="0" smtClean="0"/>
              <a:t> people who were kidnapped and sold into slavery in the Americas.</a:t>
            </a:r>
          </a:p>
          <a:p>
            <a:r>
              <a:rPr lang="en-US" dirty="0" smtClean="0"/>
              <a:t>The </a:t>
            </a:r>
            <a:r>
              <a:rPr lang="en-US" b="1" dirty="0" err="1" smtClean="0"/>
              <a:t>Bamum</a:t>
            </a:r>
            <a:r>
              <a:rPr lang="en-US" b="1" dirty="0" smtClean="0"/>
              <a:t> people </a:t>
            </a:r>
            <a:r>
              <a:rPr lang="en-US" dirty="0" smtClean="0"/>
              <a:t>and other ethnic groups have also asserted their link to the </a:t>
            </a:r>
            <a:r>
              <a:rPr lang="en-US" b="1" dirty="0" err="1" smtClean="0"/>
              <a:t>Tikar</a:t>
            </a:r>
            <a:r>
              <a:rPr lang="en-US" b="1" dirty="0" smtClean="0"/>
              <a:t> people</a:t>
            </a:r>
            <a:r>
              <a:rPr lang="en-US" dirty="0" smtClean="0"/>
              <a:t> through </a:t>
            </a:r>
            <a:r>
              <a:rPr lang="en-US" dirty="0" err="1" smtClean="0"/>
              <a:t>Tikar</a:t>
            </a:r>
            <a:r>
              <a:rPr lang="en-US" dirty="0" smtClean="0"/>
              <a:t> rulers in the </a:t>
            </a:r>
            <a:r>
              <a:rPr lang="en-US" b="1" dirty="0" smtClean="0"/>
              <a:t>Kingdom of </a:t>
            </a:r>
            <a:r>
              <a:rPr lang="en-US" b="1" dirty="0" err="1" smtClean="0"/>
              <a:t>Bamum</a:t>
            </a:r>
            <a:r>
              <a:rPr lang="en-US" dirty="0" smtClean="0"/>
              <a:t>. However, the </a:t>
            </a:r>
            <a:r>
              <a:rPr lang="en-US" b="1" dirty="0" err="1" smtClean="0"/>
              <a:t>Kom</a:t>
            </a:r>
            <a:r>
              <a:rPr lang="en-US" dirty="0" smtClean="0"/>
              <a:t>, </a:t>
            </a:r>
            <a:r>
              <a:rPr lang="en-US" b="1" dirty="0" err="1" smtClean="0"/>
              <a:t>Nso</a:t>
            </a:r>
            <a:r>
              <a:rPr lang="en-US" dirty="0" smtClean="0"/>
              <a:t>, </a:t>
            </a:r>
            <a:r>
              <a:rPr lang="en-US" b="1" dirty="0" err="1" smtClean="0"/>
              <a:t>Bamum</a:t>
            </a:r>
            <a:r>
              <a:rPr lang="en-US" dirty="0" smtClean="0"/>
              <a:t>, </a:t>
            </a:r>
            <a:r>
              <a:rPr lang="en-US" b="1" dirty="0" err="1" smtClean="0"/>
              <a:t>Ndop-Bamunka</a:t>
            </a:r>
            <a:r>
              <a:rPr lang="en-US" dirty="0" smtClean="0"/>
              <a:t>, and </a:t>
            </a:r>
            <a:r>
              <a:rPr lang="en-US" b="1" dirty="0" err="1" smtClean="0"/>
              <a:t>Bafut</a:t>
            </a:r>
            <a:r>
              <a:rPr lang="en-US" dirty="0" smtClean="0"/>
              <a:t> peoples are the only ethnic groups that anthropologists and historians believe have a legitimate claim to </a:t>
            </a:r>
            <a:r>
              <a:rPr lang="en-US" b="1" dirty="0" err="1" smtClean="0"/>
              <a:t>Tikar</a:t>
            </a:r>
            <a:r>
              <a:rPr lang="en-US" b="1" dirty="0" smtClean="0"/>
              <a:t> lineage</a:t>
            </a:r>
            <a:r>
              <a:rPr lang="en-US" dirty="0" smtClean="0"/>
              <a:t>,</a:t>
            </a:r>
          </a:p>
          <a:p>
            <a:r>
              <a:rPr lang="fr-FR" dirty="0" smtClean="0"/>
              <a:t>There are </a:t>
            </a:r>
            <a:r>
              <a:rPr lang="fr-FR" dirty="0" err="1" smtClean="0"/>
              <a:t>currently</a:t>
            </a:r>
            <a:r>
              <a:rPr lang="fr-FR" dirty="0" smtClean="0"/>
              <a:t> six </a:t>
            </a:r>
            <a:r>
              <a:rPr lang="fr-FR" dirty="0" err="1" smtClean="0"/>
              <a:t>adjoining</a:t>
            </a:r>
            <a:r>
              <a:rPr lang="fr-FR" dirty="0" smtClean="0"/>
              <a:t> </a:t>
            </a:r>
            <a:r>
              <a:rPr lang="fr-FR" b="1" dirty="0" err="1" smtClean="0"/>
              <a:t>Tikar</a:t>
            </a:r>
            <a:r>
              <a:rPr lang="fr-FR" b="1" dirty="0" smtClean="0"/>
              <a:t> </a:t>
            </a:r>
            <a:r>
              <a:rPr lang="fr-FR" b="1" dirty="0" err="1" smtClean="0"/>
              <a:t>kingdoms</a:t>
            </a:r>
            <a:r>
              <a:rPr lang="fr-FR" dirty="0" smtClean="0"/>
              <a:t>: </a:t>
            </a:r>
            <a:r>
              <a:rPr lang="fr-FR" b="1" dirty="0" err="1" smtClean="0"/>
              <a:t>Bankim</a:t>
            </a:r>
            <a:r>
              <a:rPr lang="fr-FR" dirty="0" smtClean="0"/>
              <a:t> (Kimi), </a:t>
            </a:r>
            <a:r>
              <a:rPr lang="fr-FR" b="1" dirty="0" err="1" smtClean="0"/>
              <a:t>Ngambé-</a:t>
            </a:r>
            <a:r>
              <a:rPr lang="fr-FR" dirty="0" err="1" smtClean="0"/>
              <a:t>Tikar</a:t>
            </a:r>
            <a:r>
              <a:rPr lang="fr-FR" dirty="0" smtClean="0"/>
              <a:t>, </a:t>
            </a:r>
            <a:r>
              <a:rPr lang="fr-FR" b="1" dirty="0" smtClean="0"/>
              <a:t>Kong</a:t>
            </a:r>
            <a:r>
              <a:rPr lang="fr-FR" dirty="0" smtClean="0"/>
              <a:t> (</a:t>
            </a:r>
            <a:r>
              <a:rPr lang="fr-FR" dirty="0" err="1" smtClean="0"/>
              <a:t>Nkong</a:t>
            </a:r>
            <a:r>
              <a:rPr lang="fr-FR" dirty="0" smtClean="0"/>
              <a:t>/</a:t>
            </a:r>
            <a:r>
              <a:rPr lang="fr-FR" dirty="0" err="1" smtClean="0"/>
              <a:t>Boikouong</a:t>
            </a:r>
            <a:r>
              <a:rPr lang="fr-FR" dirty="0" smtClean="0"/>
              <a:t>), </a:t>
            </a:r>
            <a:r>
              <a:rPr lang="fr-FR" b="1" dirty="0" err="1" smtClean="0"/>
              <a:t>Nditam</a:t>
            </a:r>
            <a:r>
              <a:rPr lang="fr-FR" dirty="0" smtClean="0"/>
              <a:t> (</a:t>
            </a:r>
            <a:r>
              <a:rPr lang="fr-FR" dirty="0" err="1" smtClean="0"/>
              <a:t>Bandam</a:t>
            </a:r>
            <a:r>
              <a:rPr lang="fr-FR" dirty="0" smtClean="0"/>
              <a:t>), </a:t>
            </a:r>
            <a:r>
              <a:rPr lang="fr-FR" b="1" dirty="0" err="1" smtClean="0"/>
              <a:t>Ngoumé</a:t>
            </a:r>
            <a:r>
              <a:rPr lang="fr-FR" dirty="0" smtClean="0"/>
              <a:t>, and </a:t>
            </a:r>
            <a:r>
              <a:rPr lang="fr-FR" b="1" dirty="0" err="1" smtClean="0"/>
              <a:t>Gâ</a:t>
            </a:r>
            <a:r>
              <a:rPr lang="fr-FR" dirty="0" smtClean="0"/>
              <a:t> (</a:t>
            </a:r>
            <a:r>
              <a:rPr lang="fr-FR" dirty="0" err="1" smtClean="0"/>
              <a:t>Ntchi</a:t>
            </a:r>
            <a:r>
              <a:rPr lang="fr-FR" dirty="0" smtClean="0"/>
              <a:t>).</a:t>
            </a:r>
          </a:p>
          <a:p>
            <a:r>
              <a:rPr lang="en-US" dirty="0"/>
              <a:t>"</a:t>
            </a:r>
            <a:r>
              <a:rPr lang="en-US" dirty="0" err="1"/>
              <a:t>Bamum</a:t>
            </a:r>
            <a:r>
              <a:rPr lang="en-US" dirty="0"/>
              <a:t> and the </a:t>
            </a:r>
            <a:r>
              <a:rPr lang="en-US" dirty="0" err="1"/>
              <a:t>Tikar</a:t>
            </a:r>
            <a:r>
              <a:rPr lang="en-US" dirty="0"/>
              <a:t> are renowned as great artists who create monumental sculptures of bronze and beads. </a:t>
            </a:r>
            <a:r>
              <a:rPr lang="en-US" b="1" dirty="0"/>
              <a:t>Cultural exchanges between the </a:t>
            </a:r>
            <a:r>
              <a:rPr lang="en-US" b="1" dirty="0" err="1"/>
              <a:t>Tikar</a:t>
            </a:r>
            <a:r>
              <a:rPr lang="en-US" b="1" dirty="0"/>
              <a:t> and the </a:t>
            </a:r>
            <a:r>
              <a:rPr lang="en-US" b="1" dirty="0" err="1"/>
              <a:t>Bamum</a:t>
            </a:r>
            <a:r>
              <a:rPr lang="en-US" b="1" dirty="0"/>
              <a:t> have enriched both groups. </a:t>
            </a:r>
            <a:r>
              <a:rPr lang="en-US" dirty="0"/>
              <a:t>For instance, the </a:t>
            </a:r>
            <a:r>
              <a:rPr lang="en-US" dirty="0" err="1"/>
              <a:t>Bamum</a:t>
            </a:r>
            <a:r>
              <a:rPr lang="en-US" dirty="0"/>
              <a:t> adopted numerous words from the </a:t>
            </a:r>
            <a:r>
              <a:rPr lang="en-US" dirty="0" err="1"/>
              <a:t>Tikar</a:t>
            </a:r>
            <a:r>
              <a:rPr lang="en-US" dirty="0"/>
              <a:t> language, as well as from other languages, including </a:t>
            </a:r>
            <a:r>
              <a:rPr lang="en-US" dirty="0" err="1">
                <a:hlinkClick r:id="rId2" tooltip="Fanji language"/>
              </a:rPr>
              <a:t>Bafanji</a:t>
            </a:r>
            <a:r>
              <a:rPr lang="en-US" dirty="0"/>
              <a:t>, </a:t>
            </a:r>
            <a:r>
              <a:rPr lang="en-US" dirty="0" err="1">
                <a:hlinkClick r:id="rId3" tooltip="Bamali language"/>
              </a:rPr>
              <a:t>Bamali</a:t>
            </a:r>
            <a:r>
              <a:rPr lang="en-US" dirty="0"/>
              <a:t>, and </a:t>
            </a:r>
            <a:r>
              <a:rPr lang="en-US" dirty="0" err="1">
                <a:hlinkClick r:id="rId4" tooltip="Bambalang language"/>
              </a:rPr>
              <a:t>Bambalang</a:t>
            </a:r>
            <a:r>
              <a:rPr lang="en-US" dirty="0"/>
              <a:t>."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69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Founding of </a:t>
            </a:r>
            <a:r>
              <a:rPr lang="en-US" dirty="0" err="1"/>
              <a:t>Tikar</a:t>
            </a:r>
            <a:r>
              <a:rPr lang="en-US" dirty="0"/>
              <a:t> kingdoms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1348152"/>
            <a:ext cx="8915400" cy="48181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the late 14th century, two </a:t>
            </a:r>
            <a:r>
              <a:rPr lang="en-US" dirty="0" err="1"/>
              <a:t>Tikar</a:t>
            </a:r>
            <a:r>
              <a:rPr lang="en-US" dirty="0"/>
              <a:t> brothers, </a:t>
            </a:r>
            <a:r>
              <a:rPr lang="en-US" b="1" dirty="0" err="1"/>
              <a:t>Tinki</a:t>
            </a:r>
            <a:r>
              <a:rPr lang="en-US" b="1" dirty="0"/>
              <a:t> and </a:t>
            </a:r>
            <a:r>
              <a:rPr lang="en-US" b="1" dirty="0" err="1"/>
              <a:t>Guié</a:t>
            </a:r>
            <a:r>
              <a:rPr lang="en-US" dirty="0"/>
              <a:t>, founded two autonomous </a:t>
            </a:r>
            <a:r>
              <a:rPr lang="en-US" dirty="0" err="1"/>
              <a:t>Tikar</a:t>
            </a:r>
            <a:r>
              <a:rPr lang="en-US" dirty="0"/>
              <a:t> kingdoms: the </a:t>
            </a:r>
            <a:r>
              <a:rPr lang="en-US" b="1" dirty="0"/>
              <a:t>Kingdom of </a:t>
            </a:r>
            <a:r>
              <a:rPr lang="en-US" b="1" dirty="0" err="1"/>
              <a:t>Bankim</a:t>
            </a:r>
            <a:r>
              <a:rPr lang="en-US" b="1" dirty="0"/>
              <a:t> </a:t>
            </a:r>
            <a:r>
              <a:rPr lang="en-US" dirty="0"/>
              <a:t>(also called </a:t>
            </a:r>
            <a:r>
              <a:rPr lang="en-US" dirty="0" err="1"/>
              <a:t>Kimi</a:t>
            </a:r>
            <a:r>
              <a:rPr lang="en-US" dirty="0"/>
              <a:t>) at </a:t>
            </a:r>
            <a:r>
              <a:rPr lang="en-US" b="1" dirty="0" err="1"/>
              <a:t>Rifum</a:t>
            </a:r>
            <a:r>
              <a:rPr lang="en-US" dirty="0"/>
              <a:t>, and the </a:t>
            </a:r>
            <a:r>
              <a:rPr lang="en-US" b="1" dirty="0"/>
              <a:t>Kingdom of </a:t>
            </a:r>
            <a:r>
              <a:rPr lang="en-US" b="1" dirty="0" err="1"/>
              <a:t>Ngambé-Tikar</a:t>
            </a:r>
            <a:r>
              <a:rPr lang="en-US" dirty="0"/>
              <a:t>. These lineages gave rise to </a:t>
            </a:r>
            <a:r>
              <a:rPr lang="en-US" dirty="0" err="1"/>
              <a:t>Tikar</a:t>
            </a:r>
            <a:r>
              <a:rPr lang="en-US" dirty="0"/>
              <a:t> princes and princesses who embarked on significant migrations, creating new dynasties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 the first wave of migrations, </a:t>
            </a:r>
            <a:r>
              <a:rPr lang="en-US" b="1" dirty="0"/>
              <a:t>Prince </a:t>
            </a:r>
            <a:r>
              <a:rPr lang="en-US" b="1" dirty="0" err="1"/>
              <a:t>Ncharé</a:t>
            </a:r>
            <a:r>
              <a:rPr lang="en-US" b="1" dirty="0"/>
              <a:t> </a:t>
            </a:r>
            <a:r>
              <a:rPr lang="en-US" dirty="0"/>
              <a:t>(also called </a:t>
            </a:r>
            <a:r>
              <a:rPr lang="en-US" dirty="0" err="1"/>
              <a:t>Njáré</a:t>
            </a:r>
            <a:r>
              <a:rPr lang="en-US" dirty="0"/>
              <a:t>) founded the </a:t>
            </a:r>
            <a:r>
              <a:rPr lang="en-US" b="1" dirty="0"/>
              <a:t>Kingdom of </a:t>
            </a:r>
            <a:r>
              <a:rPr lang="en-US" b="1" dirty="0" err="1"/>
              <a:t>Bamum</a:t>
            </a:r>
            <a:r>
              <a:rPr lang="en-US" dirty="0"/>
              <a:t>, </a:t>
            </a:r>
            <a:r>
              <a:rPr lang="en-US" b="1" dirty="0"/>
              <a:t>Prince </a:t>
            </a:r>
            <a:r>
              <a:rPr lang="en-US" b="1" dirty="0" err="1"/>
              <a:t>Doundje</a:t>
            </a:r>
            <a:r>
              <a:rPr lang="en-US" dirty="0"/>
              <a:t> established the </a:t>
            </a:r>
            <a:r>
              <a:rPr lang="en-US" b="1" dirty="0"/>
              <a:t>Kingdom of </a:t>
            </a:r>
            <a:r>
              <a:rPr lang="en-US" b="1" dirty="0" err="1"/>
              <a:t>Nditam</a:t>
            </a:r>
            <a:r>
              <a:rPr lang="en-US" b="1" dirty="0"/>
              <a:t> </a:t>
            </a:r>
            <a:r>
              <a:rPr lang="en-US" dirty="0"/>
              <a:t>(also called </a:t>
            </a:r>
            <a:r>
              <a:rPr lang="en-US" dirty="0" err="1"/>
              <a:t>Bandam</a:t>
            </a:r>
            <a:r>
              <a:rPr lang="en-US" dirty="0"/>
              <a:t>) and ruled alongside Queen Mother </a:t>
            </a:r>
            <a:r>
              <a:rPr lang="en-US" dirty="0" err="1"/>
              <a:t>Nduingnyi</a:t>
            </a:r>
            <a:r>
              <a:rPr lang="en-US" dirty="0"/>
              <a:t>, </a:t>
            </a:r>
            <a:r>
              <a:rPr lang="en-US" b="1" dirty="0"/>
              <a:t>Prince </a:t>
            </a:r>
            <a:r>
              <a:rPr lang="en-US" b="1" dirty="0" err="1"/>
              <a:t>Kpo</a:t>
            </a:r>
            <a:r>
              <a:rPr lang="en-US" b="1" dirty="0"/>
              <a:t> </a:t>
            </a:r>
            <a:r>
              <a:rPr lang="en-US" dirty="0"/>
              <a:t>departed </a:t>
            </a:r>
            <a:r>
              <a:rPr lang="en-US" dirty="0" err="1"/>
              <a:t>Nditam</a:t>
            </a:r>
            <a:r>
              <a:rPr lang="en-US" dirty="0"/>
              <a:t> to found the </a:t>
            </a:r>
            <a:r>
              <a:rPr lang="en-US" b="1" dirty="0"/>
              <a:t>Kingdom of </a:t>
            </a:r>
            <a:r>
              <a:rPr lang="en-US" b="1" dirty="0" err="1"/>
              <a:t>Ngoumé</a:t>
            </a:r>
            <a:r>
              <a:rPr lang="en-US" dirty="0"/>
              <a:t>, </a:t>
            </a:r>
            <a:r>
              <a:rPr lang="en-US" b="1" dirty="0"/>
              <a:t>Prince </a:t>
            </a:r>
            <a:r>
              <a:rPr lang="en-US" b="1" dirty="0" err="1"/>
              <a:t>G’Batteu</a:t>
            </a:r>
            <a:r>
              <a:rPr lang="en-US" b="1" dirty="0"/>
              <a:t> </a:t>
            </a:r>
            <a:r>
              <a:rPr lang="en-US" dirty="0"/>
              <a:t>created the </a:t>
            </a:r>
            <a:r>
              <a:rPr lang="en-US" b="1" dirty="0"/>
              <a:t>Kingdom of </a:t>
            </a:r>
            <a:r>
              <a:rPr lang="en-US" b="1" dirty="0" err="1"/>
              <a:t>Gâ</a:t>
            </a:r>
            <a:r>
              <a:rPr lang="en-US" dirty="0"/>
              <a:t>, and </a:t>
            </a:r>
            <a:r>
              <a:rPr lang="en-US" b="1" dirty="0"/>
              <a:t>Princess </a:t>
            </a:r>
            <a:r>
              <a:rPr lang="en-US" b="1" dirty="0" err="1"/>
              <a:t>N’Gouen</a:t>
            </a:r>
            <a:r>
              <a:rPr lang="en-US" b="1" dirty="0"/>
              <a:t> </a:t>
            </a:r>
            <a:r>
              <a:rPr lang="en-US" dirty="0"/>
              <a:t>(also called </a:t>
            </a:r>
            <a:r>
              <a:rPr lang="en-US" dirty="0" err="1"/>
              <a:t>Nguonso</a:t>
            </a:r>
            <a:r>
              <a:rPr lang="en-US" dirty="0"/>
              <a:t>) established the </a:t>
            </a:r>
            <a:r>
              <a:rPr lang="en-US" b="1" dirty="0"/>
              <a:t>Kingdom of </a:t>
            </a:r>
            <a:r>
              <a:rPr lang="en-US" b="1" dirty="0" err="1"/>
              <a:t>Nso</a:t>
            </a:r>
            <a:r>
              <a:rPr lang="en-US" b="1" dirty="0"/>
              <a:t> </a:t>
            </a:r>
            <a:r>
              <a:rPr lang="en-US" dirty="0"/>
              <a:t>(also called </a:t>
            </a:r>
            <a:r>
              <a:rPr lang="en-US" dirty="0" err="1"/>
              <a:t>Banso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b="1" dirty="0"/>
              <a:t>the second wave of migration</a:t>
            </a:r>
            <a:r>
              <a:rPr lang="en-US" dirty="0"/>
              <a:t>, </a:t>
            </a:r>
            <a:r>
              <a:rPr lang="en-US" b="1" dirty="0"/>
              <a:t>Prince </a:t>
            </a:r>
            <a:r>
              <a:rPr lang="en-US" b="1" dirty="0" err="1"/>
              <a:t>Mbli</a:t>
            </a:r>
            <a:r>
              <a:rPr lang="en-US" b="1" dirty="0"/>
              <a:t> </a:t>
            </a:r>
            <a:r>
              <a:rPr lang="en-US" dirty="0"/>
              <a:t>left </a:t>
            </a:r>
            <a:r>
              <a:rPr lang="en-US" dirty="0" err="1"/>
              <a:t>Bankim</a:t>
            </a:r>
            <a:r>
              <a:rPr lang="en-US" dirty="0"/>
              <a:t> to establish the </a:t>
            </a:r>
            <a:r>
              <a:rPr lang="en-US" b="1" dirty="0"/>
              <a:t>Kingdom of Kong</a:t>
            </a:r>
            <a:r>
              <a:rPr lang="en-US" dirty="0"/>
              <a:t>, while </a:t>
            </a:r>
            <a:r>
              <a:rPr lang="en-US" b="1" dirty="0"/>
              <a:t>Prince Indie </a:t>
            </a:r>
            <a:r>
              <a:rPr lang="en-US" dirty="0"/>
              <a:t>and </a:t>
            </a:r>
            <a:r>
              <a:rPr lang="en-US" b="1" dirty="0"/>
              <a:t>Prince </a:t>
            </a:r>
            <a:r>
              <a:rPr lang="en-US" b="1" dirty="0" err="1"/>
              <a:t>Ouhin</a:t>
            </a:r>
            <a:r>
              <a:rPr lang="en-US" b="1" dirty="0"/>
              <a:t> </a:t>
            </a:r>
            <a:r>
              <a:rPr lang="en-US" dirty="0"/>
              <a:t>migrated south, founding the villages of </a:t>
            </a:r>
            <a:r>
              <a:rPr lang="en-US" b="1" dirty="0"/>
              <a:t>We</a:t>
            </a:r>
            <a:r>
              <a:rPr lang="en-US" dirty="0"/>
              <a:t> and </a:t>
            </a:r>
            <a:r>
              <a:rPr lang="en-US" b="1" dirty="0"/>
              <a:t>Ina</a:t>
            </a:r>
            <a:r>
              <a:rPr lang="en-US" dirty="0"/>
              <a:t>, respectively. However, these settlements never developed into full-fledged kingdoms</a:t>
            </a:r>
            <a:r>
              <a:rPr lang="en-US" dirty="0" smtClean="0"/>
              <a:t>.</a:t>
            </a:r>
          </a:p>
          <a:p>
            <a:r>
              <a:rPr lang="en-US" dirty="0" err="1"/>
              <a:t>Fon</a:t>
            </a:r>
            <a:r>
              <a:rPr lang="en-US" dirty="0"/>
              <a:t> </a:t>
            </a:r>
            <a:r>
              <a:rPr lang="en-US" b="1" dirty="0" err="1"/>
              <a:t>Nchare</a:t>
            </a:r>
            <a:r>
              <a:rPr lang="en-US" b="1" dirty="0"/>
              <a:t> Yen </a:t>
            </a:r>
            <a:r>
              <a:rPr lang="en-US" dirty="0"/>
              <a:t>established the </a:t>
            </a:r>
            <a:r>
              <a:rPr lang="en-US" b="1" dirty="0"/>
              <a:t>Kingdom of </a:t>
            </a:r>
            <a:r>
              <a:rPr lang="en-US" b="1" dirty="0" err="1"/>
              <a:t>Bamum</a:t>
            </a:r>
            <a:r>
              <a:rPr lang="en-US" b="1" dirty="0"/>
              <a:t> </a:t>
            </a:r>
            <a:r>
              <a:rPr lang="en-US" dirty="0"/>
              <a:t>at </a:t>
            </a:r>
            <a:r>
              <a:rPr lang="en-US" b="1" dirty="0" err="1"/>
              <a:t>Foumban</a:t>
            </a:r>
            <a:r>
              <a:rPr lang="en-US" dirty="0"/>
              <a:t> in the late 14th or early 15th </a:t>
            </a:r>
            <a:r>
              <a:rPr lang="en-US" dirty="0" smtClean="0"/>
              <a:t>century,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723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046" y="1"/>
            <a:ext cx="10481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4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137222"/>
            <a:ext cx="8911687" cy="812804"/>
          </a:xfrm>
        </p:spPr>
        <p:txBody>
          <a:bodyPr/>
          <a:lstStyle/>
          <a:p>
            <a:r>
              <a:rPr lang="fr-FR" dirty="0" smtClean="0"/>
              <a:t>THE BAMILEKE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8583" y="950025"/>
            <a:ext cx="8915400" cy="5367647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Peoples of the </a:t>
            </a:r>
            <a:r>
              <a:rPr lang="fr-FR" dirty="0" err="1" smtClean="0"/>
              <a:t>Grassfields</a:t>
            </a:r>
            <a:r>
              <a:rPr lang="fr-FR" dirty="0" smtClean="0"/>
              <a:t> in </a:t>
            </a:r>
            <a:r>
              <a:rPr lang="fr-FR" dirty="0" err="1" smtClean="0"/>
              <a:t>Cameroon</a:t>
            </a:r>
            <a:endParaRPr lang="fr-FR" dirty="0"/>
          </a:p>
          <a:p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Tikars</a:t>
            </a:r>
            <a:r>
              <a:rPr lang="fr-FR" dirty="0" smtClean="0"/>
              <a:t>, </a:t>
            </a:r>
            <a:r>
              <a:rPr lang="fr-FR" dirty="0" err="1" smtClean="0"/>
              <a:t>Bamoun</a:t>
            </a:r>
            <a:r>
              <a:rPr lang="fr-FR" dirty="0" smtClean="0"/>
              <a:t> and </a:t>
            </a:r>
            <a:r>
              <a:rPr lang="fr-FR" dirty="0" err="1" smtClean="0"/>
              <a:t>neighbouring</a:t>
            </a:r>
            <a:r>
              <a:rPr lang="fr-FR" dirty="0" smtClean="0"/>
              <a:t> Igbo of South-</a:t>
            </a:r>
            <a:r>
              <a:rPr lang="fr-FR" dirty="0" err="1" smtClean="0"/>
              <a:t>Eastern</a:t>
            </a:r>
            <a:r>
              <a:rPr lang="fr-FR" dirty="0" smtClean="0"/>
              <a:t> Nigeria</a:t>
            </a:r>
          </a:p>
          <a:p>
            <a:r>
              <a:rPr lang="en-US" dirty="0"/>
              <a:t> </a:t>
            </a:r>
            <a:r>
              <a:rPr lang="en-US" dirty="0" err="1"/>
              <a:t>Bamiléké</a:t>
            </a:r>
            <a:r>
              <a:rPr lang="en-US" dirty="0"/>
              <a:t> means "people of </a:t>
            </a:r>
            <a:r>
              <a:rPr lang="en-US" dirty="0" smtClean="0"/>
              <a:t>faith“</a:t>
            </a:r>
          </a:p>
          <a:p>
            <a:r>
              <a:rPr lang="en-US" dirty="0"/>
              <a:t>They do not refer to themselves as </a:t>
            </a:r>
            <a:r>
              <a:rPr lang="en-US" dirty="0" err="1"/>
              <a:t>Bamileke</a:t>
            </a:r>
            <a:r>
              <a:rPr lang="en-US" dirty="0"/>
              <a:t> but instead use the names of the individual kingdoms to which they belong or else refer to themselves as “</a:t>
            </a:r>
            <a:r>
              <a:rPr lang="en-US" dirty="0" err="1"/>
              <a:t>grasslanders</a:t>
            </a:r>
            <a:r>
              <a:rPr lang="en-US" dirty="0"/>
              <a:t>.”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dirty="0" err="1"/>
              <a:t>Bamileke</a:t>
            </a:r>
            <a:r>
              <a:rPr lang="en-US" dirty="0"/>
              <a:t> languages are </a:t>
            </a:r>
            <a:r>
              <a:rPr lang="en-US" dirty="0" err="1"/>
              <a:t>Grassfields</a:t>
            </a:r>
            <a:r>
              <a:rPr lang="en-US" dirty="0"/>
              <a:t> languages that belong to the Southern </a:t>
            </a:r>
            <a:r>
              <a:rPr lang="en-US" dirty="0" err="1"/>
              <a:t>Bantoid</a:t>
            </a:r>
            <a:r>
              <a:rPr lang="en-US" dirty="0"/>
              <a:t> branch of the </a:t>
            </a:r>
            <a:r>
              <a:rPr lang="en-US" dirty="0" smtClean="0"/>
              <a:t>Niger-Congo </a:t>
            </a:r>
            <a:r>
              <a:rPr lang="en-US" dirty="0"/>
              <a:t>language </a:t>
            </a:r>
            <a:r>
              <a:rPr lang="en-US" dirty="0" smtClean="0"/>
              <a:t>family</a:t>
            </a:r>
          </a:p>
          <a:p>
            <a:r>
              <a:rPr lang="en-US" dirty="0"/>
              <a:t>According to some </a:t>
            </a:r>
            <a:r>
              <a:rPr lang="en-US" dirty="0" err="1"/>
              <a:t>Bamiléké</a:t>
            </a:r>
            <a:r>
              <a:rPr lang="en-US" dirty="0"/>
              <a:t> oral traditions, they are descendants of a </a:t>
            </a:r>
            <a:r>
              <a:rPr lang="en-US" dirty="0" err="1"/>
              <a:t>Mbum</a:t>
            </a:r>
            <a:r>
              <a:rPr lang="en-US" dirty="0"/>
              <a:t> princess named </a:t>
            </a:r>
            <a:r>
              <a:rPr lang="en-US" dirty="0" err="1"/>
              <a:t>Wouten</a:t>
            </a:r>
            <a:r>
              <a:rPr lang="en-US" dirty="0"/>
              <a:t> (also called </a:t>
            </a:r>
            <a:r>
              <a:rPr lang="en-US" dirty="0" err="1"/>
              <a:t>Betaka</a:t>
            </a:r>
            <a:r>
              <a:rPr lang="en-US" dirty="0"/>
              <a:t>) who helped establish the </a:t>
            </a:r>
            <a:r>
              <a:rPr lang="en-US" dirty="0" err="1"/>
              <a:t>Tikar</a:t>
            </a:r>
            <a:r>
              <a:rPr lang="en-US" dirty="0"/>
              <a:t> </a:t>
            </a:r>
            <a:r>
              <a:rPr lang="en-US" dirty="0" err="1"/>
              <a:t>fondom</a:t>
            </a:r>
            <a:r>
              <a:rPr lang="en-US" dirty="0"/>
              <a:t> sometime in the 13th century after being expelled from </a:t>
            </a:r>
            <a:r>
              <a:rPr lang="en-US" dirty="0" err="1"/>
              <a:t>Ngan</a:t>
            </a:r>
            <a:r>
              <a:rPr lang="en-US" dirty="0"/>
              <a:t> Ha, the capital of </a:t>
            </a:r>
            <a:r>
              <a:rPr lang="en-US" dirty="0" err="1"/>
              <a:t>Mbum</a:t>
            </a:r>
            <a:r>
              <a:rPr lang="en-US" dirty="0"/>
              <a:t> following a succession dispute.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Mbum</a:t>
            </a:r>
            <a:r>
              <a:rPr lang="en-US" dirty="0"/>
              <a:t> who migrated to their current location from Northern Cameroon are the ancestors of all </a:t>
            </a:r>
            <a:r>
              <a:rPr lang="en-US" dirty="0" err="1"/>
              <a:t>Grassfields</a:t>
            </a:r>
            <a:r>
              <a:rPr lang="en-US" dirty="0"/>
              <a:t> people and now reside in the Adamawa province of Cameroon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 the 17th century, the </a:t>
            </a:r>
            <a:r>
              <a:rPr lang="en-US" dirty="0" err="1"/>
              <a:t>Bamiléké</a:t>
            </a:r>
            <a:r>
              <a:rPr lang="en-US" dirty="0"/>
              <a:t> migrated further south and west under the pressure of the </a:t>
            </a:r>
            <a:r>
              <a:rPr lang="en-US" dirty="0" err="1"/>
              <a:t>Chamba</a:t>
            </a:r>
            <a:r>
              <a:rPr lang="en-US" dirty="0"/>
              <a:t> and Fulani </a:t>
            </a:r>
            <a:r>
              <a:rPr lang="en-US" dirty="0" smtClean="0"/>
              <a:t>people.</a:t>
            </a:r>
          </a:p>
          <a:p>
            <a:r>
              <a:rPr lang="en-US" dirty="0" smtClean="0"/>
              <a:t>When </a:t>
            </a:r>
            <a:r>
              <a:rPr lang="en-US" dirty="0"/>
              <a:t>Cameroon was colonized, </a:t>
            </a:r>
            <a:r>
              <a:rPr lang="en-US" dirty="0" smtClean="0"/>
              <a:t>the Germans and the </a:t>
            </a:r>
            <a:r>
              <a:rPr lang="en-US" dirty="0"/>
              <a:t>British granted status and a certain amount of control to traditional authorities, such as the </a:t>
            </a:r>
            <a:r>
              <a:rPr lang="en-US" dirty="0" err="1"/>
              <a:t>Fon</a:t>
            </a:r>
            <a:r>
              <a:rPr lang="en-US" dirty="0"/>
              <a:t>. This was due to a colonial policy known as indirect rule. On the other hand, the </a:t>
            </a:r>
            <a:r>
              <a:rPr lang="en-US" dirty="0" smtClean="0"/>
              <a:t>French </a:t>
            </a:r>
            <a:r>
              <a:rPr lang="en-US" dirty="0"/>
              <a:t>looked at </a:t>
            </a:r>
            <a:r>
              <a:rPr lang="en-US" dirty="0" err="1"/>
              <a:t>Fons</a:t>
            </a:r>
            <a:r>
              <a:rPr lang="en-US" dirty="0"/>
              <a:t> with contempt and were often suspicious of </a:t>
            </a:r>
            <a:r>
              <a:rPr lang="en-US" dirty="0" smtClean="0"/>
              <a:t>them.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322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Culture, Traditions and Power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34601" y="1360380"/>
            <a:ext cx="3500643" cy="3888514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5687" y="1639334"/>
            <a:ext cx="3574473" cy="45120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879" y="1258733"/>
            <a:ext cx="3230089" cy="26371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879" y="4067175"/>
            <a:ext cx="3230089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17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0062" y="624110"/>
            <a:ext cx="9224549" cy="12808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Ancien and Modern architecture</a:t>
            </a:r>
            <a:br>
              <a:rPr lang="fr-FR" dirty="0" smtClean="0"/>
            </a:br>
            <a:r>
              <a:rPr lang="fr-FR" dirty="0" err="1" smtClean="0"/>
              <a:t>Bandjoun</a:t>
            </a:r>
            <a:r>
              <a:rPr lang="fr-FR" dirty="0" smtClean="0"/>
              <a:t>                Zingana </a:t>
            </a:r>
            <a:r>
              <a:rPr lang="fr-FR" dirty="0" err="1" smtClean="0"/>
              <a:t>Hotel</a:t>
            </a:r>
            <a:r>
              <a:rPr lang="fr-FR" dirty="0" smtClean="0"/>
              <a:t> Bafoussam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2924" y="2126222"/>
            <a:ext cx="4212287" cy="4037072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0192" y="2126222"/>
            <a:ext cx="4474419" cy="40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6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78197" y="798341"/>
            <a:ext cx="8915399" cy="2262781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“Water </a:t>
            </a:r>
            <a:r>
              <a:rPr lang="en-US" dirty="0"/>
              <a:t>the roots and the branches will </a:t>
            </a:r>
            <a:r>
              <a:rPr lang="en-US" dirty="0" smtClean="0"/>
              <a:t>grow” </a:t>
            </a:r>
            <a:r>
              <a:rPr lang="en-US" sz="2700" dirty="0" smtClean="0"/>
              <a:t>African proverb </a:t>
            </a:r>
            <a:endParaRPr lang="fr-FR" sz="2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61078" y="3694167"/>
            <a:ext cx="8915399" cy="2917648"/>
          </a:xfrm>
        </p:spPr>
        <p:txBody>
          <a:bodyPr>
            <a:noAutofit/>
          </a:bodyPr>
          <a:lstStyle/>
          <a:p>
            <a:pPr algn="r"/>
            <a:r>
              <a:rPr lang="en-US" sz="4800" dirty="0" smtClean="0"/>
              <a:t>“Those </a:t>
            </a:r>
            <a:r>
              <a:rPr lang="en-US" sz="4800" dirty="0"/>
              <a:t>who reject their </a:t>
            </a:r>
            <a:r>
              <a:rPr lang="en-US" sz="4800" dirty="0" smtClean="0"/>
              <a:t>ancestors </a:t>
            </a:r>
            <a:r>
              <a:rPr lang="en-US" sz="4800" dirty="0"/>
              <a:t>will be rejected by their </a:t>
            </a:r>
            <a:r>
              <a:rPr lang="en-US" sz="4800" dirty="0" smtClean="0"/>
              <a:t>descendants” </a:t>
            </a:r>
            <a:r>
              <a:rPr lang="en-US" sz="2800" dirty="0" smtClean="0"/>
              <a:t>African wisdom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67343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SOCIOPOLITICAL ORGANIZATION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44436" y="1409204"/>
            <a:ext cx="9260176" cy="508659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Bamiléké</a:t>
            </a:r>
            <a:r>
              <a:rPr lang="en-US" dirty="0"/>
              <a:t> settlements follow a </a:t>
            </a:r>
            <a:r>
              <a:rPr lang="en-US" b="1" dirty="0"/>
              <a:t>well-organized</a:t>
            </a:r>
            <a:r>
              <a:rPr lang="en-US" dirty="0"/>
              <a:t> and </a:t>
            </a:r>
            <a:r>
              <a:rPr lang="en-US" b="1" dirty="0"/>
              <a:t>structured pattern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Houses </a:t>
            </a:r>
            <a:r>
              <a:rPr lang="en-US" b="1" dirty="0"/>
              <a:t>of family members are often grouped</a:t>
            </a:r>
            <a:r>
              <a:rPr lang="en-US" dirty="0"/>
              <a:t> together and surrounded by small fields</a:t>
            </a:r>
            <a:r>
              <a:rPr lang="en-US" dirty="0" smtClean="0"/>
              <a:t>.</a:t>
            </a:r>
          </a:p>
          <a:p>
            <a:r>
              <a:rPr lang="en-US" dirty="0" err="1"/>
              <a:t>Bamiléké</a:t>
            </a:r>
            <a:r>
              <a:rPr lang="en-US" dirty="0"/>
              <a:t> </a:t>
            </a:r>
            <a:r>
              <a:rPr lang="en-US" b="1" dirty="0"/>
              <a:t>settlements are organized as chiefdoms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chief</a:t>
            </a:r>
            <a:r>
              <a:rPr lang="en-US" dirty="0"/>
              <a:t>, or </a:t>
            </a:r>
            <a:r>
              <a:rPr lang="en-US" b="1" dirty="0" err="1"/>
              <a:t>fon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dirty="0" err="1"/>
              <a:t>fong</a:t>
            </a:r>
            <a:r>
              <a:rPr lang="en-US" dirty="0"/>
              <a:t> is considered as </a:t>
            </a:r>
            <a:r>
              <a:rPr lang="en-US" b="1" dirty="0"/>
              <a:t>the spiritual, political, judicial and military leader. 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power of a </a:t>
            </a:r>
            <a:r>
              <a:rPr lang="en-US" b="1" dirty="0" err="1" smtClean="0"/>
              <a:t>Bamileke</a:t>
            </a:r>
            <a:r>
              <a:rPr lang="en-US" b="1" dirty="0" smtClean="0"/>
              <a:t> king</a:t>
            </a:r>
            <a:r>
              <a:rPr lang="en-US" dirty="0" smtClean="0"/>
              <a:t>, </a:t>
            </a:r>
            <a:r>
              <a:rPr lang="en-US" dirty="0"/>
              <a:t>called a </a:t>
            </a:r>
            <a:r>
              <a:rPr lang="en-US" dirty="0" err="1"/>
              <a:t>Fon</a:t>
            </a:r>
            <a:r>
              <a:rPr lang="en-US" dirty="0"/>
              <a:t>, is often represented by the </a:t>
            </a:r>
            <a:r>
              <a:rPr lang="en-US" b="1" dirty="0"/>
              <a:t>elephant</a:t>
            </a:r>
            <a:r>
              <a:rPr lang="en-US" dirty="0"/>
              <a:t>, </a:t>
            </a:r>
            <a:r>
              <a:rPr lang="en-US" b="1" dirty="0"/>
              <a:t>buffalo</a:t>
            </a:r>
            <a:r>
              <a:rPr lang="en-US" dirty="0"/>
              <a:t>, and </a:t>
            </a:r>
            <a:r>
              <a:rPr lang="en-US" b="1" dirty="0"/>
              <a:t>leopard</a:t>
            </a:r>
            <a:r>
              <a:rPr lang="en-US" dirty="0"/>
              <a:t>. Oral traditions </a:t>
            </a:r>
            <a:r>
              <a:rPr lang="en-US" dirty="0" smtClean="0"/>
              <a:t>proclaim </a:t>
            </a:r>
            <a:r>
              <a:rPr lang="en-US" dirty="0"/>
              <a:t>that the </a:t>
            </a:r>
            <a:r>
              <a:rPr lang="en-US" dirty="0" err="1"/>
              <a:t>Fon</a:t>
            </a:r>
            <a:r>
              <a:rPr lang="en-US" dirty="0"/>
              <a:t> may transform into either an elephant or leopard whenever he chooses.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chief is also considered </a:t>
            </a:r>
            <a:r>
              <a:rPr lang="en-US" b="1" dirty="0"/>
              <a:t>the 'father' of the chiefdom</a:t>
            </a:r>
            <a:r>
              <a:rPr lang="en-US" dirty="0"/>
              <a:t>. He thus has </a:t>
            </a:r>
            <a:r>
              <a:rPr lang="en-US" b="1" dirty="0"/>
              <a:t>great respect </a:t>
            </a:r>
            <a:r>
              <a:rPr lang="en-US" dirty="0"/>
              <a:t>from the population. </a:t>
            </a:r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successor </a:t>
            </a:r>
            <a:r>
              <a:rPr lang="en-US" dirty="0"/>
              <a:t>of the 'father' is chosen among his children. The successor's identity is typically </a:t>
            </a:r>
            <a:r>
              <a:rPr lang="en-US" b="1" dirty="0"/>
              <a:t>kept secret </a:t>
            </a:r>
            <a:r>
              <a:rPr lang="en-US" dirty="0"/>
              <a:t>until the </a:t>
            </a:r>
            <a:r>
              <a:rPr lang="en-US" dirty="0" err="1"/>
              <a:t>fon's</a:t>
            </a:r>
            <a:r>
              <a:rPr lang="en-US" dirty="0"/>
              <a:t> death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 err="1"/>
              <a:t>Bamileke</a:t>
            </a:r>
            <a:r>
              <a:rPr lang="en-US" dirty="0"/>
              <a:t> trace their ancestry, </a:t>
            </a:r>
            <a:r>
              <a:rPr lang="en-US" b="1" dirty="0">
                <a:hlinkClick r:id="rId2" tooltip="Inheritance"/>
              </a:rPr>
              <a:t>inheritance</a:t>
            </a:r>
            <a:r>
              <a:rPr lang="en-US" dirty="0"/>
              <a:t> and succession through the male line, and children belong to the </a:t>
            </a:r>
            <a:r>
              <a:rPr lang="en-US" dirty="0" err="1"/>
              <a:t>fondom</a:t>
            </a:r>
            <a:r>
              <a:rPr lang="en-US" dirty="0"/>
              <a:t> of their father. After a man's death, all of his possessions typically go to a single, male heir. </a:t>
            </a:r>
            <a:r>
              <a:rPr lang="en-US" b="1" dirty="0">
                <a:hlinkClick r:id="rId3" tooltip="Polygamy"/>
              </a:rPr>
              <a:t>Polygamy</a:t>
            </a:r>
            <a:r>
              <a:rPr lang="en-US" b="1" dirty="0"/>
              <a:t> </a:t>
            </a:r>
            <a:r>
              <a:rPr lang="en-US" dirty="0"/>
              <a:t>(more specifically, </a:t>
            </a:r>
            <a:r>
              <a:rPr lang="en-US" b="1" dirty="0">
                <a:hlinkClick r:id="rId4" tooltip="Polygyny"/>
              </a:rPr>
              <a:t>polygyny</a:t>
            </a:r>
            <a:r>
              <a:rPr lang="en-US" dirty="0"/>
              <a:t>) is practiced, and some important individuals may have literally hundreds of wives. Marriages typically involve a </a:t>
            </a:r>
            <a:r>
              <a:rPr lang="en-US" b="1" dirty="0">
                <a:hlinkClick r:id="rId5" tooltip="Bride price"/>
              </a:rPr>
              <a:t>bride price</a:t>
            </a:r>
            <a:r>
              <a:rPr lang="en-US" dirty="0"/>
              <a:t> to be paid to the bride's family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dirty="0" err="1"/>
              <a:t>fon</a:t>
            </a:r>
            <a:r>
              <a:rPr lang="en-US" dirty="0"/>
              <a:t> typically has </a:t>
            </a:r>
            <a:r>
              <a:rPr lang="en-US" b="1" dirty="0"/>
              <a:t>9 ministers </a:t>
            </a:r>
            <a:r>
              <a:rPr lang="en-US" dirty="0"/>
              <a:t>and several other </a:t>
            </a:r>
            <a:r>
              <a:rPr lang="en-US" b="1" dirty="0"/>
              <a:t>advisers</a:t>
            </a:r>
            <a:r>
              <a:rPr lang="en-US" dirty="0"/>
              <a:t> and </a:t>
            </a:r>
            <a:r>
              <a:rPr lang="en-US" b="1" dirty="0"/>
              <a:t>councils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ministers are in charge of the </a:t>
            </a:r>
            <a:r>
              <a:rPr lang="en-US" b="1" dirty="0"/>
              <a:t>crowning of the new </a:t>
            </a:r>
            <a:r>
              <a:rPr lang="en-US" b="1" dirty="0" err="1"/>
              <a:t>fon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Council of Ministers</a:t>
            </a:r>
            <a:r>
              <a:rPr lang="en-US" dirty="0" smtClean="0"/>
              <a:t>, </a:t>
            </a:r>
            <a:r>
              <a:rPr lang="en-US" dirty="0"/>
              <a:t>also known as the </a:t>
            </a:r>
            <a:r>
              <a:rPr lang="en-US" b="1" dirty="0"/>
              <a:t>Council of Notables</a:t>
            </a:r>
            <a:r>
              <a:rPr lang="en-US" dirty="0"/>
              <a:t>, is called </a:t>
            </a:r>
            <a:r>
              <a:rPr lang="en-US" b="1" dirty="0" err="1"/>
              <a:t>Kamveu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"</a:t>
            </a:r>
            <a:r>
              <a:rPr lang="en-US" b="1" dirty="0"/>
              <a:t>queen mother</a:t>
            </a:r>
            <a:r>
              <a:rPr lang="en-US" dirty="0"/>
              <a:t>" or </a:t>
            </a:r>
            <a:r>
              <a:rPr lang="en-US" b="1" dirty="0" err="1" smtClean="0"/>
              <a:t>mafo</a:t>
            </a:r>
            <a:r>
              <a:rPr lang="en-US" dirty="0" smtClean="0"/>
              <a:t> </a:t>
            </a:r>
            <a:r>
              <a:rPr lang="en-US" dirty="0"/>
              <a:t>was an </a:t>
            </a:r>
            <a:r>
              <a:rPr lang="en-US" b="1" dirty="0"/>
              <a:t>important figure </a:t>
            </a:r>
            <a:r>
              <a:rPr lang="en-US" dirty="0"/>
              <a:t>for some </a:t>
            </a:r>
            <a:r>
              <a:rPr lang="en-US" dirty="0" err="1"/>
              <a:t>fons</a:t>
            </a:r>
            <a:r>
              <a:rPr lang="en-US" dirty="0"/>
              <a:t> in the past. </a:t>
            </a:r>
            <a:endParaRPr lang="en-US" dirty="0" smtClean="0"/>
          </a:p>
          <a:p>
            <a:r>
              <a:rPr lang="en-US" dirty="0" smtClean="0"/>
              <a:t>Below </a:t>
            </a:r>
            <a:r>
              <a:rPr lang="en-US" dirty="0"/>
              <a:t>the </a:t>
            </a:r>
            <a:r>
              <a:rPr lang="en-US" dirty="0" err="1"/>
              <a:t>fon</a:t>
            </a:r>
            <a:r>
              <a:rPr lang="en-US" dirty="0"/>
              <a:t> and his advisers lie several </a:t>
            </a:r>
            <a:r>
              <a:rPr lang="en-US" b="1" dirty="0"/>
              <a:t>ward heads</a:t>
            </a:r>
            <a:r>
              <a:rPr lang="en-US" dirty="0"/>
              <a:t>, each responsible for a </a:t>
            </a:r>
            <a:r>
              <a:rPr lang="en-US" b="1" dirty="0"/>
              <a:t>particular portion of the village</a:t>
            </a:r>
            <a:r>
              <a:rPr lang="en-US" dirty="0"/>
              <a:t>. Some </a:t>
            </a:r>
            <a:r>
              <a:rPr lang="en-US" dirty="0" err="1"/>
              <a:t>Bamileke</a:t>
            </a:r>
            <a:r>
              <a:rPr lang="en-US" dirty="0"/>
              <a:t> groups also recognize </a:t>
            </a:r>
            <a:r>
              <a:rPr lang="en-US" b="1" dirty="0"/>
              <a:t>sub-chiefs</a:t>
            </a:r>
            <a:r>
              <a:rPr lang="en-US" dirty="0"/>
              <a:t>, or </a:t>
            </a:r>
            <a:r>
              <a:rPr lang="en-US" b="1" dirty="0" err="1"/>
              <a:t>fonte</a:t>
            </a:r>
            <a:r>
              <a:rPr lang="en-US" dirty="0"/>
              <a:t>.</a:t>
            </a:r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0228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7802"/>
          </a:xfrm>
        </p:spPr>
        <p:txBody>
          <a:bodyPr/>
          <a:lstStyle/>
          <a:p>
            <a:r>
              <a:rPr lang="fr-FR" dirty="0" smtClean="0"/>
              <a:t>RELIGIOUS BELIEFS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806" y="1341912"/>
            <a:ext cx="10331141" cy="508659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dominant form of worship is still ancestral </a:t>
            </a:r>
            <a:r>
              <a:rPr lang="en-US" dirty="0"/>
              <a:t>with most </a:t>
            </a:r>
            <a:r>
              <a:rPr lang="en-US" dirty="0" err="1"/>
              <a:t>Bamileke</a:t>
            </a:r>
            <a:r>
              <a:rPr lang="en-US" dirty="0"/>
              <a:t> practicing </a:t>
            </a:r>
            <a:r>
              <a:rPr lang="en-US" b="1" dirty="0"/>
              <a:t>Veneration of the </a:t>
            </a:r>
            <a:r>
              <a:rPr lang="en-US" b="1" dirty="0" smtClean="0"/>
              <a:t>dead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Death </a:t>
            </a:r>
            <a:r>
              <a:rPr lang="en-US" dirty="0"/>
              <a:t>is always met with mystery, and the family is required to turn the body over to an examiner to </a:t>
            </a:r>
            <a:r>
              <a:rPr lang="en-US" b="1" dirty="0"/>
              <a:t>determine the cause of death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this is completed, the family must gather at the home. </a:t>
            </a:r>
            <a:r>
              <a:rPr lang="en-US" b="1" dirty="0"/>
              <a:t>Each member must step up to the totem </a:t>
            </a:r>
            <a:r>
              <a:rPr lang="en-US" dirty="0"/>
              <a:t>and </a:t>
            </a:r>
            <a:r>
              <a:rPr lang="en-US" b="1" dirty="0"/>
              <a:t>swear</a:t>
            </a:r>
            <a:r>
              <a:rPr lang="en-US" dirty="0"/>
              <a:t> that they were not involved in the death of the loved one.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believed that if someone in the room really is the murderer, </a:t>
            </a:r>
            <a:r>
              <a:rPr lang="en-US" b="1" dirty="0"/>
              <a:t>the totem will trap their spirit </a:t>
            </a:r>
            <a:r>
              <a:rPr lang="en-US" dirty="0"/>
              <a:t>forever. </a:t>
            </a:r>
            <a:endParaRPr lang="en-US" dirty="0" smtClean="0"/>
          </a:p>
          <a:p>
            <a:r>
              <a:rPr lang="en-US" b="1" dirty="0" smtClean="0"/>
              <a:t>To </a:t>
            </a:r>
            <a:r>
              <a:rPr lang="en-US" b="1" dirty="0"/>
              <a:t>satisfy the Ancestors</a:t>
            </a:r>
            <a:r>
              <a:rPr lang="en-US" dirty="0"/>
              <a:t>, the person believed to be a murderer must </a:t>
            </a:r>
            <a:r>
              <a:rPr lang="en-US" b="1" dirty="0"/>
              <a:t>perform a special ritual </a:t>
            </a:r>
            <a:r>
              <a:rPr lang="en-US" dirty="0"/>
              <a:t>that consists of the pouring out of </a:t>
            </a:r>
            <a:r>
              <a:rPr lang="en-US" b="1" dirty="0"/>
              <a:t>libation</a:t>
            </a:r>
            <a:r>
              <a:rPr lang="en-US" dirty="0"/>
              <a:t> during the </a:t>
            </a:r>
            <a:r>
              <a:rPr lang="en-US" b="1" dirty="0"/>
              <a:t>burial ceremony</a:t>
            </a:r>
            <a:r>
              <a:rPr lang="en-US" dirty="0"/>
              <a:t>. The family will then gather the wet earth and shape it into a circle.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seen as a </a:t>
            </a:r>
            <a:r>
              <a:rPr lang="en-US" b="1" dirty="0"/>
              <a:t>metaphorical skull of the deceased</a:t>
            </a:r>
            <a:r>
              <a:rPr lang="en-US" dirty="0"/>
              <a:t>, blessed by libation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Bamileke</a:t>
            </a:r>
            <a:r>
              <a:rPr lang="en-US" dirty="0"/>
              <a:t> also believe that the </a:t>
            </a:r>
            <a:r>
              <a:rPr lang="en-US" b="1" dirty="0"/>
              <a:t>Ancestor's spirit still remains </a:t>
            </a:r>
            <a:r>
              <a:rPr lang="en-US" dirty="0"/>
              <a:t>within the actual skulls of the Ancestors as well, so they keep possession of them. </a:t>
            </a:r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oldest male </a:t>
            </a:r>
            <a:r>
              <a:rPr lang="en-US" dirty="0"/>
              <a:t>in the family keeps the skulls of both </a:t>
            </a:r>
            <a:r>
              <a:rPr lang="en-US" b="1" dirty="0" smtClean="0"/>
              <a:t>male and female ancestors </a:t>
            </a:r>
            <a:r>
              <a:rPr lang="en-US" dirty="0" smtClean="0"/>
              <a:t>in </a:t>
            </a:r>
            <a:r>
              <a:rPr lang="en-US" dirty="0"/>
              <a:t>a dwelling that the family built and </a:t>
            </a:r>
            <a:r>
              <a:rPr lang="en-US" b="1" dirty="0"/>
              <a:t>a diviner has blessed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event that a skull is not well preserved, a </a:t>
            </a:r>
            <a:r>
              <a:rPr lang="en-US" b="1" dirty="0"/>
              <a:t>special ritual must be performed </a:t>
            </a:r>
            <a:r>
              <a:rPr lang="en-US" dirty="0"/>
              <a:t>that consists of the pouring out of libation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Bamileke</a:t>
            </a:r>
            <a:r>
              <a:rPr lang="en-US" dirty="0"/>
              <a:t> are known for </a:t>
            </a:r>
            <a:r>
              <a:rPr lang="en-US" b="1" dirty="0"/>
              <a:t>elaborate elephant masks </a:t>
            </a:r>
            <a:r>
              <a:rPr lang="en-US" dirty="0"/>
              <a:t>used in </a:t>
            </a:r>
            <a:r>
              <a:rPr lang="en-US" b="1" dirty="0"/>
              <a:t>dance ceremonies </a:t>
            </a:r>
            <a:r>
              <a:rPr lang="en-US" dirty="0"/>
              <a:t>or funerals to show the importance of the deceased person.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01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meroun situatio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49" r="-61949"/>
          <a:stretch>
            <a:fillRect/>
          </a:stretch>
        </p:blipFill>
        <p:spPr>
          <a:xfrm>
            <a:off x="1728851" y="0"/>
            <a:ext cx="11849585" cy="6858000"/>
          </a:xfr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4914" y="1259712"/>
            <a:ext cx="2580811" cy="1669310"/>
          </a:xfrm>
        </p:spPr>
        <p:txBody>
          <a:bodyPr/>
          <a:lstStyle/>
          <a:p>
            <a:pPr algn="just"/>
            <a:r>
              <a:rPr lang="fr-FR" sz="1400" dirty="0"/>
              <a:t>Location: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en-US" sz="1400" dirty="0"/>
              <a:t>from the </a:t>
            </a:r>
            <a:r>
              <a:rPr lang="en-US" sz="1400" b="1" dirty="0"/>
              <a:t>Atlantic Ocean </a:t>
            </a:r>
            <a:r>
              <a:rPr lang="en-US" sz="1400" dirty="0"/>
              <a:t>(at the bottom of the Gulf of Guinea) to </a:t>
            </a:r>
            <a:r>
              <a:rPr lang="en-US" sz="1400" b="1" dirty="0"/>
              <a:t>Lake Chad 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6052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275" y="217803"/>
            <a:ext cx="8042276" cy="384454"/>
          </a:xfrm>
        </p:spPr>
        <p:txBody>
          <a:bodyPr/>
          <a:lstStyle/>
          <a:p>
            <a:r>
              <a:rPr lang="fr-FR" sz="2400" dirty="0"/>
              <a:t>Origins: </a:t>
            </a:r>
            <a:r>
              <a:rPr lang="mr-IN" sz="2400" dirty="0"/>
              <a:t>…</a:t>
            </a:r>
            <a:r>
              <a:rPr lang="fr-FR" sz="2400" dirty="0"/>
              <a:t> </a:t>
            </a:r>
            <a:r>
              <a:rPr lang="fr-FR" sz="2400" dirty="0" err="1"/>
              <a:t>Camerounian</a:t>
            </a:r>
            <a:r>
              <a:rPr lang="fr-FR" sz="2400" dirty="0"/>
              <a:t> </a:t>
            </a:r>
            <a:r>
              <a:rPr lang="fr-FR" sz="2400" dirty="0" err="1"/>
              <a:t>space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22910" y="736302"/>
            <a:ext cx="3681205" cy="59579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dirty="0"/>
              <a:t>On the coast (until the arrival of the Portuguese in the 15th century) and then the English in the 18th century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400" dirty="0"/>
              <a:t>Fishing peoples (</a:t>
            </a:r>
            <a:r>
              <a:rPr lang="en-US" sz="1400" dirty="0" err="1"/>
              <a:t>Sawa</a:t>
            </a:r>
            <a:r>
              <a:rPr lang="en-US" sz="1400" dirty="0"/>
              <a:t>: </a:t>
            </a:r>
            <a:r>
              <a:rPr lang="en-US" sz="1400" dirty="0" err="1"/>
              <a:t>duala</a:t>
            </a:r>
            <a:r>
              <a:rPr lang="en-US" sz="1400" dirty="0"/>
              <a:t>, </a:t>
            </a:r>
            <a:r>
              <a:rPr lang="en-US" sz="1400" dirty="0" err="1"/>
              <a:t>isubu</a:t>
            </a:r>
            <a:r>
              <a:rPr lang="en-US" sz="1400" dirty="0"/>
              <a:t>, </a:t>
            </a:r>
            <a:r>
              <a:rPr lang="en-US" sz="1400" dirty="0" err="1"/>
              <a:t>bakweri</a:t>
            </a:r>
            <a:r>
              <a:rPr lang="en-US" sz="1400" dirty="0"/>
              <a:t>, </a:t>
            </a:r>
            <a:r>
              <a:rPr lang="en-US" sz="1400" dirty="0" err="1"/>
              <a:t>banyang</a:t>
            </a:r>
            <a:r>
              <a:rPr lang="en-US" sz="1400" dirty="0"/>
              <a:t>, </a:t>
            </a:r>
            <a:r>
              <a:rPr lang="en-US" sz="1400" dirty="0" err="1"/>
              <a:t>mbo</a:t>
            </a:r>
            <a:r>
              <a:rPr lang="en-US" sz="1400" dirty="0"/>
              <a:t>...) migrating along the coast or following the banks of rivers (Campo, </a:t>
            </a:r>
            <a:r>
              <a:rPr lang="en-US" sz="1400" dirty="0" err="1"/>
              <a:t>Nyong</a:t>
            </a:r>
            <a:r>
              <a:rPr lang="en-US" sz="1400" dirty="0"/>
              <a:t>, </a:t>
            </a:r>
            <a:r>
              <a:rPr lang="en-US" sz="1400" dirty="0" err="1"/>
              <a:t>Lokoundje</a:t>
            </a:r>
            <a:r>
              <a:rPr lang="en-US" sz="1400" dirty="0"/>
              <a:t>, </a:t>
            </a:r>
            <a:r>
              <a:rPr lang="en-US" sz="1400" dirty="0" err="1"/>
              <a:t>Sanaga</a:t>
            </a:r>
            <a:r>
              <a:rPr lang="en-US" sz="1400" dirty="0"/>
              <a:t>, </a:t>
            </a:r>
            <a:r>
              <a:rPr lang="en-US" sz="1400" dirty="0" err="1"/>
              <a:t>Wouri</a:t>
            </a:r>
            <a:r>
              <a:rPr lang="en-US" sz="1400" dirty="0"/>
              <a:t>, </a:t>
            </a:r>
            <a:r>
              <a:rPr lang="en-US" sz="1400" dirty="0" err="1"/>
              <a:t>Moungo</a:t>
            </a:r>
            <a:r>
              <a:rPr lang="en-US" sz="1400" dirty="0"/>
              <a:t>...)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400" dirty="0" err="1"/>
              <a:t>Clanic</a:t>
            </a:r>
            <a:r>
              <a:rPr lang="en-US" sz="1400" dirty="0"/>
              <a:t> structures (extended families);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400" dirty="0"/>
              <a:t>Practice of exogamy (sometimes abduction of women);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400" dirty="0"/>
              <a:t>Limited contacts with the peoples of the forest interior (Pygmies, </a:t>
            </a:r>
            <a:r>
              <a:rPr lang="en-US" sz="1400" dirty="0" err="1"/>
              <a:t>Bassa</a:t>
            </a:r>
            <a:r>
              <a:rPr lang="en-US" sz="1400" dirty="0"/>
              <a:t>, </a:t>
            </a:r>
            <a:r>
              <a:rPr lang="en-US" sz="1400" dirty="0" err="1"/>
              <a:t>Bakoko</a:t>
            </a:r>
            <a:r>
              <a:rPr lang="en-US" sz="1400" dirty="0"/>
              <a:t>, </a:t>
            </a:r>
            <a:r>
              <a:rPr lang="en-US" sz="1400" dirty="0" err="1"/>
              <a:t>Ngumba</a:t>
            </a:r>
            <a:r>
              <a:rPr lang="en-US" sz="1400" dirty="0"/>
              <a:t>, </a:t>
            </a:r>
            <a:r>
              <a:rPr lang="en-US" sz="1400" dirty="0" err="1"/>
              <a:t>Bakossi</a:t>
            </a:r>
            <a:r>
              <a:rPr lang="en-US" sz="1400" dirty="0"/>
              <a:t>, Abo, </a:t>
            </a:r>
            <a:r>
              <a:rPr lang="en-US" sz="1400" dirty="0" err="1"/>
              <a:t>Bakundu</a:t>
            </a:r>
            <a:r>
              <a:rPr lang="en-US" sz="1400" dirty="0"/>
              <a:t>, </a:t>
            </a:r>
            <a:r>
              <a:rPr lang="en-US" sz="1400" dirty="0" err="1"/>
              <a:t>Yabassi</a:t>
            </a:r>
            <a:r>
              <a:rPr lang="en-US" sz="1400" dirty="0"/>
              <a:t>, </a:t>
            </a:r>
            <a:r>
              <a:rPr lang="en-US" sz="1400" dirty="0" err="1"/>
              <a:t>Bamileke</a:t>
            </a:r>
            <a:r>
              <a:rPr lang="en-US" sz="1400" dirty="0"/>
              <a:t>, </a:t>
            </a:r>
            <a:r>
              <a:rPr lang="en-US" sz="1400" dirty="0" err="1"/>
              <a:t>Bamoun</a:t>
            </a:r>
            <a:r>
              <a:rPr lang="en-US" sz="1400" dirty="0"/>
              <a:t>, </a:t>
            </a:r>
            <a:r>
              <a:rPr lang="en-US" sz="1400" dirty="0" err="1"/>
              <a:t>Widikum</a:t>
            </a:r>
            <a:r>
              <a:rPr lang="en-US" sz="1400" dirty="0"/>
              <a:t>, </a:t>
            </a:r>
            <a:r>
              <a:rPr lang="en-US" sz="1400" dirty="0" err="1"/>
              <a:t>Nso</a:t>
            </a:r>
            <a:r>
              <a:rPr lang="en-US" sz="1400" dirty="0"/>
              <a:t>, </a:t>
            </a:r>
            <a:r>
              <a:rPr lang="en-US" sz="1400" dirty="0" err="1"/>
              <a:t>Tikar</a:t>
            </a:r>
            <a:r>
              <a:rPr lang="en-US" sz="1400" dirty="0"/>
              <a:t>, </a:t>
            </a:r>
            <a:r>
              <a:rPr lang="en-US" sz="1400" dirty="0" err="1"/>
              <a:t>Banen</a:t>
            </a:r>
            <a:r>
              <a:rPr lang="en-US" sz="1400" dirty="0"/>
              <a:t>, </a:t>
            </a:r>
            <a:r>
              <a:rPr lang="en-US" sz="1400" dirty="0" err="1"/>
              <a:t>Béti</a:t>
            </a:r>
            <a:r>
              <a:rPr lang="en-US" sz="1400" dirty="0"/>
              <a:t>, </a:t>
            </a:r>
            <a:r>
              <a:rPr lang="en-US" sz="1400" dirty="0" err="1"/>
              <a:t>Ntumu</a:t>
            </a:r>
            <a:r>
              <a:rPr lang="en-US" sz="1400" dirty="0"/>
              <a:t>, Fang...); 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400" dirty="0"/>
              <a:t>Very limited conflict (brawls, fights between youths, etc.); social reintegration of prisoners into the community</a:t>
            </a:r>
          </a:p>
          <a:p>
            <a:endParaRPr lang="fr-FR" sz="1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4125" y="900066"/>
            <a:ext cx="4351435" cy="56304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300" b="1" dirty="0" err="1"/>
              <a:t>From</a:t>
            </a:r>
            <a:r>
              <a:rPr lang="fr-FR" sz="1300" b="1" dirty="0"/>
              <a:t> Lake Chad to the </a:t>
            </a:r>
            <a:r>
              <a:rPr lang="fr-FR" sz="1300" b="1" dirty="0" err="1"/>
              <a:t>edge</a:t>
            </a:r>
            <a:r>
              <a:rPr lang="fr-FR" sz="1300" b="1" dirty="0"/>
              <a:t> of the </a:t>
            </a:r>
            <a:r>
              <a:rPr lang="fr-FR" sz="1300" b="1" dirty="0" err="1"/>
              <a:t>forest</a:t>
            </a:r>
            <a:r>
              <a:rPr lang="fr-FR" sz="1300" b="1" dirty="0"/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300" dirty="0" err="1"/>
              <a:t>Fishermen</a:t>
            </a:r>
            <a:r>
              <a:rPr lang="fr-FR" sz="1300" dirty="0"/>
              <a:t> </a:t>
            </a:r>
            <a:r>
              <a:rPr lang="fr-FR" sz="1300" dirty="0" err="1"/>
              <a:t>around</a:t>
            </a:r>
            <a:r>
              <a:rPr lang="fr-FR" sz="1300" dirty="0"/>
              <a:t> Lake Chad and </a:t>
            </a:r>
            <a:r>
              <a:rPr lang="fr-FR" sz="1300" dirty="0" err="1"/>
              <a:t>along</a:t>
            </a:r>
            <a:r>
              <a:rPr lang="fr-FR" sz="1300" dirty="0"/>
              <a:t> </a:t>
            </a:r>
            <a:r>
              <a:rPr lang="fr-FR" sz="1300" dirty="0" err="1"/>
              <a:t>rivers</a:t>
            </a:r>
            <a:r>
              <a:rPr lang="fr-FR" sz="1300" dirty="0"/>
              <a:t> </a:t>
            </a:r>
            <a:r>
              <a:rPr lang="fr-FR" sz="1300" dirty="0" err="1"/>
              <a:t>such</a:t>
            </a:r>
            <a:r>
              <a:rPr lang="fr-FR" sz="1300" dirty="0"/>
              <a:t> as the Logone, the Chari, the </a:t>
            </a:r>
            <a:r>
              <a:rPr lang="fr-FR" sz="1300" dirty="0" err="1"/>
              <a:t>Benue</a:t>
            </a:r>
            <a:r>
              <a:rPr lang="fr-FR" sz="1300" dirty="0"/>
              <a:t> (Kotoko, </a:t>
            </a:r>
            <a:r>
              <a:rPr lang="fr-FR" sz="1300" dirty="0" err="1"/>
              <a:t>Mousgoum</a:t>
            </a:r>
            <a:r>
              <a:rPr lang="fr-FR" sz="1300" dirty="0"/>
              <a:t>, Tupuri ...);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300" dirty="0"/>
              <a:t>Farmers (</a:t>
            </a:r>
            <a:r>
              <a:rPr lang="fr-FR" sz="1300" dirty="0" err="1"/>
              <a:t>Wandala</a:t>
            </a:r>
            <a:r>
              <a:rPr lang="fr-FR" sz="1300" dirty="0"/>
              <a:t>, Tupuri, Moundang, </a:t>
            </a:r>
            <a:r>
              <a:rPr lang="fr-FR" sz="1300" dirty="0" err="1"/>
              <a:t>Mofou</a:t>
            </a:r>
            <a:r>
              <a:rPr lang="fr-FR" sz="1300" dirty="0"/>
              <a:t>, </a:t>
            </a:r>
            <a:r>
              <a:rPr lang="fr-FR" sz="1300" dirty="0" err="1"/>
              <a:t>Matakam</a:t>
            </a:r>
            <a:r>
              <a:rPr lang="fr-FR" sz="1300" dirty="0"/>
              <a:t>, </a:t>
            </a:r>
            <a:r>
              <a:rPr lang="fr-FR" sz="1300" dirty="0" err="1"/>
              <a:t>Guiziga</a:t>
            </a:r>
            <a:r>
              <a:rPr lang="fr-FR" sz="1300" dirty="0"/>
              <a:t>, Guidar, </a:t>
            </a:r>
            <a:r>
              <a:rPr lang="fr-FR" sz="1300" dirty="0" err="1"/>
              <a:t>Fali</a:t>
            </a:r>
            <a:r>
              <a:rPr lang="fr-FR" sz="1300" dirty="0"/>
              <a:t>, Sara, Dama, </a:t>
            </a:r>
            <a:r>
              <a:rPr lang="fr-FR" sz="1300" dirty="0" err="1"/>
              <a:t>Dowayo</a:t>
            </a:r>
            <a:r>
              <a:rPr lang="fr-FR" sz="1300" dirty="0"/>
              <a:t>, </a:t>
            </a:r>
            <a:r>
              <a:rPr lang="fr-FR" sz="1300" dirty="0" err="1"/>
              <a:t>Dii</a:t>
            </a:r>
            <a:r>
              <a:rPr lang="fr-FR" sz="1300" dirty="0"/>
              <a:t>, </a:t>
            </a:r>
            <a:r>
              <a:rPr lang="fr-FR" sz="1300" dirty="0" err="1"/>
              <a:t>Mboum</a:t>
            </a:r>
            <a:r>
              <a:rPr lang="fr-FR" sz="1300" dirty="0"/>
              <a:t>, Gbaya, </a:t>
            </a:r>
            <a:r>
              <a:rPr lang="fr-FR" sz="1300" dirty="0" err="1"/>
              <a:t>Péré</a:t>
            </a:r>
            <a:r>
              <a:rPr lang="fr-FR" sz="1300" dirty="0"/>
              <a:t>, Vouté, Tikar, </a:t>
            </a:r>
            <a:r>
              <a:rPr lang="fr-FR" sz="1300" dirty="0" err="1"/>
              <a:t>Wawa</a:t>
            </a:r>
            <a:r>
              <a:rPr lang="fr-FR" sz="1300" dirty="0"/>
              <a:t>, </a:t>
            </a:r>
            <a:r>
              <a:rPr lang="fr-FR" sz="1300" dirty="0" err="1"/>
              <a:t>Kondja</a:t>
            </a:r>
            <a:r>
              <a:rPr lang="fr-FR" sz="1300" dirty="0"/>
              <a:t>, Kaka, </a:t>
            </a:r>
            <a:r>
              <a:rPr lang="fr-FR" sz="1300" dirty="0" err="1"/>
              <a:t>Maka</a:t>
            </a:r>
            <a:r>
              <a:rPr lang="fr-FR" sz="1300" dirty="0"/>
              <a:t>....)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300" dirty="0"/>
              <a:t>Kotoko </a:t>
            </a:r>
            <a:r>
              <a:rPr lang="fr-FR" sz="1300" dirty="0" err="1"/>
              <a:t>principalities</a:t>
            </a:r>
            <a:r>
              <a:rPr lang="fr-FR" sz="1300" dirty="0"/>
              <a:t> (Sao); </a:t>
            </a:r>
            <a:r>
              <a:rPr lang="fr-FR" sz="1300" dirty="0" err="1"/>
              <a:t>Musgum</a:t>
            </a:r>
            <a:r>
              <a:rPr lang="fr-FR" sz="1300" dirty="0"/>
              <a:t> </a:t>
            </a:r>
            <a:r>
              <a:rPr lang="fr-FR" sz="1300" dirty="0" err="1"/>
              <a:t>cities</a:t>
            </a:r>
            <a:r>
              <a:rPr lang="fr-FR" sz="1300" dirty="0"/>
              <a:t> </a:t>
            </a:r>
            <a:r>
              <a:rPr lang="fr-FR" sz="1300" dirty="0" err="1"/>
              <a:t>with</a:t>
            </a:r>
            <a:r>
              <a:rPr lang="fr-FR" sz="1300" dirty="0"/>
              <a:t> </a:t>
            </a:r>
            <a:r>
              <a:rPr lang="fr-FR" sz="1300" dirty="0" err="1"/>
              <a:t>their</a:t>
            </a:r>
            <a:r>
              <a:rPr lang="fr-FR" sz="1300" dirty="0"/>
              <a:t> obus </a:t>
            </a:r>
            <a:r>
              <a:rPr lang="fr-FR" sz="1300" dirty="0" err="1"/>
              <a:t>huts</a:t>
            </a:r>
            <a:r>
              <a:rPr lang="fr-FR" sz="1300" dirty="0"/>
              <a:t>; </a:t>
            </a:r>
            <a:r>
              <a:rPr lang="fr-FR" sz="1300" dirty="0" err="1"/>
              <a:t>Mboum</a:t>
            </a:r>
            <a:r>
              <a:rPr lang="fr-FR" sz="1300" dirty="0"/>
              <a:t> </a:t>
            </a:r>
            <a:r>
              <a:rPr lang="fr-FR" sz="1300" dirty="0" err="1"/>
              <a:t>chiefdoms</a:t>
            </a:r>
            <a:r>
              <a:rPr lang="fr-FR" sz="1300" dirty="0"/>
              <a:t> </a:t>
            </a:r>
            <a:r>
              <a:rPr lang="fr-FR" sz="1300" dirty="0" err="1"/>
              <a:t>around</a:t>
            </a:r>
            <a:r>
              <a:rPr lang="fr-FR" sz="1300" dirty="0"/>
              <a:t> caves and </a:t>
            </a:r>
            <a:r>
              <a:rPr lang="fr-FR" sz="1300" dirty="0" err="1"/>
              <a:t>mountains</a:t>
            </a:r>
            <a:r>
              <a:rPr lang="fr-FR" sz="1300" dirty="0"/>
              <a:t> (</a:t>
            </a:r>
            <a:r>
              <a:rPr lang="fr-FR" sz="1300" dirty="0" err="1"/>
              <a:t>Ngan</a:t>
            </a:r>
            <a:r>
              <a:rPr lang="fr-FR" sz="1300" dirty="0"/>
              <a:t>-Ha, </a:t>
            </a:r>
            <a:r>
              <a:rPr lang="fr-FR" sz="1300" dirty="0" err="1"/>
              <a:t>Ngawkor</a:t>
            </a:r>
            <a:r>
              <a:rPr lang="fr-FR" sz="1300" dirty="0"/>
              <a:t>, </a:t>
            </a:r>
            <a:r>
              <a:rPr lang="fr-FR" sz="1300" dirty="0" err="1"/>
              <a:t>Ngaouhora</a:t>
            </a:r>
            <a:r>
              <a:rPr lang="fr-FR" sz="1300" dirty="0"/>
              <a:t>, Ngaoundéré, </a:t>
            </a:r>
            <a:r>
              <a:rPr lang="fr-FR" sz="1300" dirty="0" err="1"/>
              <a:t>Ngaoundal</a:t>
            </a:r>
            <a:r>
              <a:rPr lang="fr-FR" sz="1300" dirty="0"/>
              <a:t>); Vouté </a:t>
            </a:r>
            <a:r>
              <a:rPr lang="fr-FR" sz="1300" dirty="0" err="1"/>
              <a:t>cities</a:t>
            </a:r>
            <a:r>
              <a:rPr lang="fr-FR" sz="1300" dirty="0"/>
              <a:t>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300" dirty="0" err="1"/>
              <a:t>Political</a:t>
            </a:r>
            <a:r>
              <a:rPr lang="fr-FR" sz="1300" dirty="0"/>
              <a:t> structures on the </a:t>
            </a:r>
            <a:r>
              <a:rPr lang="fr-FR" sz="1300" dirty="0" err="1"/>
              <a:t>scale</a:t>
            </a:r>
            <a:r>
              <a:rPr lang="fr-FR" sz="1300" dirty="0"/>
              <a:t> of clans or </a:t>
            </a:r>
            <a:r>
              <a:rPr lang="fr-FR" sz="1300" dirty="0" err="1"/>
              <a:t>lineages</a:t>
            </a:r>
            <a:r>
              <a:rPr lang="fr-FR" sz="1300" dirty="0"/>
              <a:t>; practice of </a:t>
            </a:r>
            <a:r>
              <a:rPr lang="fr-FR" sz="1300" dirty="0" err="1"/>
              <a:t>exogamy</a:t>
            </a:r>
            <a:r>
              <a:rPr lang="fr-FR" sz="1300" dirty="0"/>
              <a:t> (abduction of </a:t>
            </a:r>
            <a:r>
              <a:rPr lang="fr-FR" sz="1300" dirty="0" err="1"/>
              <a:t>women</a:t>
            </a:r>
            <a:r>
              <a:rPr lang="fr-FR" sz="1300" dirty="0"/>
              <a:t>), </a:t>
            </a:r>
            <a:r>
              <a:rPr lang="fr-FR" sz="1300" dirty="0" err="1"/>
              <a:t>material</a:t>
            </a:r>
            <a:r>
              <a:rPr lang="fr-FR" sz="1300" dirty="0"/>
              <a:t> culture (</a:t>
            </a:r>
            <a:r>
              <a:rPr lang="fr-FR" sz="1300" dirty="0" err="1"/>
              <a:t>ceramics</a:t>
            </a:r>
            <a:r>
              <a:rPr lang="fr-FR" sz="1300" dirty="0"/>
              <a:t>, </a:t>
            </a:r>
            <a:r>
              <a:rPr lang="fr-FR" sz="1300" dirty="0" err="1"/>
              <a:t>pottery</a:t>
            </a:r>
            <a:r>
              <a:rPr lang="fr-FR" sz="1300" dirty="0"/>
              <a:t>, </a:t>
            </a:r>
            <a:r>
              <a:rPr lang="fr-FR" sz="1300" dirty="0" err="1"/>
              <a:t>smithy</a:t>
            </a:r>
            <a:r>
              <a:rPr lang="fr-FR" sz="1300" dirty="0"/>
              <a:t>, architecture, </a:t>
            </a:r>
            <a:r>
              <a:rPr lang="fr-FR" sz="1300" dirty="0" err="1"/>
              <a:t>handicrafts</a:t>
            </a:r>
            <a:r>
              <a:rPr lang="fr-FR" sz="1300" dirty="0"/>
              <a:t>...)</a:t>
            </a:r>
          </a:p>
          <a:p>
            <a:pPr marL="0" indent="0" algn="just">
              <a:buNone/>
            </a:pPr>
            <a:r>
              <a:rPr lang="fr-FR" sz="1300" b="1" dirty="0"/>
              <a:t>No </a:t>
            </a:r>
            <a:r>
              <a:rPr lang="fr-FR" sz="1300" b="1" dirty="0" err="1"/>
              <a:t>evidence</a:t>
            </a:r>
            <a:r>
              <a:rPr lang="fr-FR" sz="1300" b="1" dirty="0"/>
              <a:t> of </a:t>
            </a:r>
            <a:r>
              <a:rPr lang="fr-FR" sz="1300" b="1" dirty="0" err="1"/>
              <a:t>slavery</a:t>
            </a:r>
            <a:r>
              <a:rPr lang="fr-FR" sz="1300" b="1" dirty="0"/>
              <a:t> or slave </a:t>
            </a:r>
            <a:r>
              <a:rPr lang="fr-FR" sz="1300" b="1" dirty="0" err="1"/>
              <a:t>markets</a:t>
            </a:r>
            <a:r>
              <a:rPr lang="fr-FR" sz="1300" b="1" dirty="0"/>
              <a:t> in the social structure or in oral traditions </a:t>
            </a:r>
            <a:r>
              <a:rPr lang="fr-FR" sz="1300" b="1" dirty="0" err="1"/>
              <a:t>before</a:t>
            </a:r>
            <a:r>
              <a:rPr lang="fr-FR" sz="1300" b="1" dirty="0"/>
              <a:t> the introduction of Islam </a:t>
            </a:r>
            <a:r>
              <a:rPr lang="fr-FR" sz="1300" b="1" dirty="0" err="1"/>
              <a:t>from</a:t>
            </a:r>
            <a:r>
              <a:rPr lang="fr-FR" sz="1300" b="1" dirty="0"/>
              <a:t> the North or the </a:t>
            </a:r>
            <a:r>
              <a:rPr lang="fr-FR" sz="1300" b="1" dirty="0" err="1"/>
              <a:t>arrival</a:t>
            </a:r>
            <a:r>
              <a:rPr lang="fr-FR" sz="1300" b="1" dirty="0"/>
              <a:t> of the </a:t>
            </a:r>
            <a:r>
              <a:rPr lang="fr-FR" sz="1300" b="1" dirty="0" err="1"/>
              <a:t>Portuguese</a:t>
            </a:r>
            <a:r>
              <a:rPr lang="fr-FR" sz="1300" b="1" dirty="0"/>
              <a:t> on the Atlantic </a:t>
            </a:r>
            <a:r>
              <a:rPr lang="fr-FR" sz="1300" b="1" dirty="0" err="1"/>
              <a:t>coast</a:t>
            </a:r>
            <a:r>
              <a:rPr lang="fr-FR" sz="1300" b="1" dirty="0"/>
              <a:t> in 1472.</a:t>
            </a:r>
          </a:p>
        </p:txBody>
      </p:sp>
    </p:spTree>
    <p:extLst>
      <p:ext uri="{BB962C8B-B14F-4D97-AF65-F5344CB8AC3E}">
        <p14:creationId xmlns:p14="http://schemas.microsoft.com/office/powerpoint/2010/main" val="26427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275" y="90008"/>
            <a:ext cx="8042276" cy="510037"/>
          </a:xfrm>
        </p:spPr>
        <p:txBody>
          <a:bodyPr/>
          <a:lstStyle/>
          <a:p>
            <a:pPr algn="l"/>
            <a:r>
              <a:rPr lang="en-US" sz="1600" dirty="0"/>
              <a:t>Banks of the </a:t>
            </a:r>
            <a:r>
              <a:rPr lang="en-US" sz="1600" dirty="0" err="1"/>
              <a:t>Wouri</a:t>
            </a:r>
            <a:r>
              <a:rPr lang="en-US" sz="1600" dirty="0"/>
              <a:t> (most important trading site), </a:t>
            </a:r>
            <a:br>
              <a:rPr lang="en-US" sz="1600" dirty="0"/>
            </a:br>
            <a:r>
              <a:rPr lang="en-US" sz="1600" dirty="0"/>
              <a:t>                                                       The pagoda: Palace of King </a:t>
            </a:r>
            <a:r>
              <a:rPr lang="en-US" sz="1600" dirty="0" err="1"/>
              <a:t>Akwa</a:t>
            </a:r>
            <a:r>
              <a:rPr lang="en-US" sz="1600" dirty="0"/>
              <a:t> in Douala</a:t>
            </a:r>
            <a:endParaRPr lang="fr-FR" sz="1600" dirty="0"/>
          </a:p>
        </p:txBody>
      </p:sp>
      <p:pic>
        <p:nvPicPr>
          <p:cNvPr id="5" name="Espace réservé du contenu 4" descr="Palais akwa Douala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1" r="20621"/>
          <a:stretch>
            <a:fillRect/>
          </a:stretch>
        </p:blipFill>
        <p:spPr>
          <a:xfrm>
            <a:off x="6104126" y="850062"/>
            <a:ext cx="4470121" cy="5820424"/>
          </a:xfrm>
        </p:spPr>
      </p:pic>
      <p:pic>
        <p:nvPicPr>
          <p:cNvPr id="6" name="Espace réservé du contenu 3" descr="C:\Users\TOSHIBA\Documents\PROJET ROUTE DE L'ESCLAVE CAMEROUN\INVENTAIRE LITTORAL SUD OUEST Nadine Carole Ngon\Sehou 2\photo-dla\DSC02089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22219" r="22219"/>
          <a:stretch>
            <a:fillRect/>
          </a:stretch>
        </p:blipFill>
        <p:spPr bwMode="auto">
          <a:xfrm>
            <a:off x="1604003" y="850063"/>
            <a:ext cx="4309753" cy="582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25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9350" y="144323"/>
            <a:ext cx="7179999" cy="505500"/>
          </a:xfrm>
        </p:spPr>
        <p:txBody>
          <a:bodyPr/>
          <a:lstStyle/>
          <a:p>
            <a:r>
              <a:rPr lang="en-US" sz="1200" dirty="0"/>
              <a:t>January 21, 2021: </a:t>
            </a:r>
            <a:r>
              <a:rPr lang="en-US" sz="1200" b="1" dirty="0"/>
              <a:t>Lilian </a:t>
            </a:r>
            <a:r>
              <a:rPr lang="en-US" sz="1200" b="1" dirty="0" err="1"/>
              <a:t>Thuram</a:t>
            </a:r>
            <a:r>
              <a:rPr lang="en-US" sz="1200" dirty="0"/>
              <a:t>, 1998 world soccer champion with the </a:t>
            </a:r>
            <a:r>
              <a:rPr lang="en-US" sz="1200" b="1" dirty="0"/>
              <a:t>French national team</a:t>
            </a:r>
            <a:r>
              <a:rPr lang="en-US" sz="1200" dirty="0"/>
              <a:t>, made notable </a:t>
            </a:r>
            <a:r>
              <a:rPr lang="en-US" sz="1200" dirty="0" err="1"/>
              <a:t>sawa</a:t>
            </a:r>
            <a:r>
              <a:rPr lang="en-US" sz="1200" dirty="0"/>
              <a:t> (he is from the </a:t>
            </a:r>
            <a:r>
              <a:rPr lang="en-US" sz="1200" dirty="0" err="1"/>
              <a:t>duala</a:t>
            </a:r>
            <a:r>
              <a:rPr lang="en-US" sz="1200" dirty="0"/>
              <a:t> ethnic group of </a:t>
            </a:r>
            <a:r>
              <a:rPr lang="en-US" sz="1200" dirty="0" err="1"/>
              <a:t>Jebale</a:t>
            </a:r>
            <a:r>
              <a:rPr lang="en-US" sz="1200" dirty="0"/>
              <a:t> Island according to his DNA)</a:t>
            </a:r>
            <a:endParaRPr lang="fr-FR" sz="1200" dirty="0"/>
          </a:p>
        </p:txBody>
      </p:sp>
      <p:pic>
        <p:nvPicPr>
          <p:cNvPr id="7" name="Espace réservé du contenu 6" descr="Thuram fils Sawa de l'île de Jebale jan 21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7" b="-272"/>
          <a:stretch/>
        </p:blipFill>
        <p:spPr>
          <a:xfrm>
            <a:off x="1657153" y="960070"/>
            <a:ext cx="4437425" cy="2491333"/>
          </a:xfrm>
        </p:spPr>
      </p:pic>
      <p:pic>
        <p:nvPicPr>
          <p:cNvPr id="8" name="Espace réservé du contenu 7" descr="Thuram fait notable Sawa 21 jan 2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" b="1704"/>
          <a:stretch>
            <a:fillRect/>
          </a:stretch>
        </p:blipFill>
        <p:spPr>
          <a:xfrm>
            <a:off x="6275388" y="960438"/>
            <a:ext cx="4231292" cy="5696572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153" y="3658312"/>
            <a:ext cx="4437425" cy="29986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305" y="148973"/>
            <a:ext cx="1649045" cy="7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3275" y="270020"/>
            <a:ext cx="8042276" cy="344452"/>
          </a:xfrm>
        </p:spPr>
        <p:txBody>
          <a:bodyPr/>
          <a:lstStyle/>
          <a:p>
            <a:r>
              <a:rPr lang="en-US" sz="1600" dirty="0"/>
              <a:t>Palace of the Sultan-King of </a:t>
            </a:r>
            <a:r>
              <a:rPr lang="en-US" sz="1600" dirty="0" err="1"/>
              <a:t>Bamoun</a:t>
            </a:r>
            <a:r>
              <a:rPr lang="en-US" sz="1600" dirty="0"/>
              <a:t>, views of the </a:t>
            </a:r>
            <a:r>
              <a:rPr lang="en-US" sz="1600" dirty="0" err="1"/>
              <a:t>Bamileke</a:t>
            </a:r>
            <a:r>
              <a:rPr lang="en-US" sz="1600" dirty="0"/>
              <a:t> chiefdoms</a:t>
            </a:r>
            <a:endParaRPr lang="fr-FR" sz="16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92" b="-575"/>
          <a:stretch/>
        </p:blipFill>
        <p:spPr>
          <a:xfrm>
            <a:off x="6165069" y="930068"/>
            <a:ext cx="4329177" cy="2324804"/>
          </a:xfrm>
        </p:spPr>
      </p:pic>
      <p:pic>
        <p:nvPicPr>
          <p:cNvPr id="5" name="Espace réservé du contenu 3" descr="C:\Users\TOSHIBA\Documents\PROJET ROUTE DE L'ESCLAVE CAMEROUN\Mr Piga PHOTOS\PIC_0999.JPG"/>
          <p:cNvPicPr>
            <a:picLocks noGrp="1"/>
          </p:cNvPicPr>
          <p:nvPr>
            <p:ph sz="half" idx="1"/>
          </p:nvPr>
        </p:nvPicPr>
        <p:blipFill rotWithShape="1">
          <a:blip r:embed="rId3" cstate="print"/>
          <a:srcRect t="-1015" b="-1707"/>
          <a:stretch/>
        </p:blipFill>
        <p:spPr bwMode="auto">
          <a:xfrm>
            <a:off x="1524001" y="930068"/>
            <a:ext cx="4510123" cy="585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ce réservé du contenu 3" descr="C:\Users\TOSHIBA\Documents\PROJET ROUTE DE L'ESCLAVE CAMEROUN\Mr Piga PHOTOS\PIC_1047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5067" y="3640265"/>
            <a:ext cx="4329178" cy="306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73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278" y="200015"/>
            <a:ext cx="8460971" cy="614471"/>
          </a:xfrm>
        </p:spPr>
        <p:txBody>
          <a:bodyPr/>
          <a:lstStyle/>
          <a:p>
            <a:pPr algn="l"/>
            <a:r>
              <a:rPr lang="en-US" sz="1600" dirty="0"/>
              <a:t>Procession of the Lamido of </a:t>
            </a:r>
            <a:r>
              <a:rPr lang="en-US" sz="1600" dirty="0" err="1"/>
              <a:t>Ngaoundéré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                          A column of slave women leaving the Palace to collect sand (1955)</a:t>
            </a:r>
            <a:endParaRPr lang="fr-FR" sz="1600" dirty="0"/>
          </a:p>
        </p:txBody>
      </p:sp>
      <p:pic>
        <p:nvPicPr>
          <p:cNvPr id="6" name="Espace réservé du contenu 3" descr="C:\Users\TOSHIBA\Documents\Mission Norvege Photos\IMG_1717.JPG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t="80" b="-1023"/>
          <a:stretch/>
        </p:blipFill>
        <p:spPr bwMode="auto">
          <a:xfrm>
            <a:off x="6034124" y="1110082"/>
            <a:ext cx="4550124" cy="560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3"/>
          <a:srcRect t="8818" b="8818"/>
          <a:stretch>
            <a:fillRect/>
          </a:stretch>
        </p:blipFill>
        <p:spPr>
          <a:xfrm>
            <a:off x="1674005" y="1110082"/>
            <a:ext cx="4239751" cy="2880210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t="-435" b="-711"/>
          <a:stretch/>
        </p:blipFill>
        <p:spPr>
          <a:xfrm>
            <a:off x="1674005" y="4120300"/>
            <a:ext cx="4239751" cy="2590189"/>
          </a:xfrm>
        </p:spPr>
      </p:pic>
    </p:spTree>
    <p:extLst>
      <p:ext uri="{BB962C8B-B14F-4D97-AF65-F5344CB8AC3E}">
        <p14:creationId xmlns:p14="http://schemas.microsoft.com/office/powerpoint/2010/main" val="42840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 descr="DAFANCAOM01_30FI065N091_P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-842" r="-202"/>
          <a:stretch/>
        </p:blipFill>
        <p:spPr bwMode="auto">
          <a:xfrm>
            <a:off x="4464079" y="160012"/>
            <a:ext cx="6090168" cy="65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624004" y="1840135"/>
            <a:ext cx="251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Lamido</a:t>
            </a:r>
            <a:r>
              <a:rPr lang="fr-FR" dirty="0"/>
              <a:t> </a:t>
            </a:r>
            <a:r>
              <a:rPr lang="fr-FR" dirty="0" err="1"/>
              <a:t>Iyawa</a:t>
            </a:r>
            <a:r>
              <a:rPr lang="fr-FR" dirty="0"/>
              <a:t> </a:t>
            </a:r>
            <a:r>
              <a:rPr lang="fr-FR" dirty="0" err="1"/>
              <a:t>Adamou</a:t>
            </a:r>
            <a:endParaRPr lang="fr-FR" dirty="0"/>
          </a:p>
          <a:p>
            <a:r>
              <a:rPr lang="fr-FR" dirty="0"/>
              <a:t>(</a:t>
            </a:r>
            <a:r>
              <a:rPr lang="fr-FR" dirty="0" err="1"/>
              <a:t>Banyo</a:t>
            </a:r>
            <a:r>
              <a:rPr lang="fr-FR" dirty="0"/>
              <a:t>), 1942-1966</a:t>
            </a:r>
          </a:p>
        </p:txBody>
      </p:sp>
    </p:spTree>
    <p:extLst>
      <p:ext uri="{BB962C8B-B14F-4D97-AF65-F5344CB8AC3E}">
        <p14:creationId xmlns:p14="http://schemas.microsoft.com/office/powerpoint/2010/main" val="7699399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311</TotalTime>
  <Words>1553</Words>
  <Application>Microsoft Office PowerPoint</Application>
  <PresentationFormat>Grand écran</PresentationFormat>
  <Paragraphs>84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21</vt:i4>
      </vt:variant>
    </vt:vector>
  </HeadingPairs>
  <TitlesOfParts>
    <vt:vector size="36" baseType="lpstr">
      <vt:lpstr>Arial</vt:lpstr>
      <vt:lpstr>Calibri</vt:lpstr>
      <vt:lpstr>Century Gothic</vt:lpstr>
      <vt:lpstr>News Gothic MT</vt:lpstr>
      <vt:lpstr>Wingdings</vt:lpstr>
      <vt:lpstr>Wingdings 2</vt:lpstr>
      <vt:lpstr>Wingdings 3</vt:lpstr>
      <vt:lpstr>Brin</vt:lpstr>
      <vt:lpstr>Brise</vt:lpstr>
      <vt:lpstr>1_Brise</vt:lpstr>
      <vt:lpstr>2_Brise</vt:lpstr>
      <vt:lpstr>3_Brise</vt:lpstr>
      <vt:lpstr>4_Brise</vt:lpstr>
      <vt:lpstr>5_Brise</vt:lpstr>
      <vt:lpstr>6_Brise</vt:lpstr>
      <vt:lpstr>Présentation PowerPoint</vt:lpstr>
      <vt:lpstr>“Water the roots and the branches will grow” African proverb </vt:lpstr>
      <vt:lpstr>Location:  from the Atlantic Ocean (at the bottom of the Gulf of Guinea) to Lake Chad   </vt:lpstr>
      <vt:lpstr>Origins: … Camerounian space</vt:lpstr>
      <vt:lpstr>Banks of the Wouri (most important trading site),                                                         The pagoda: Palace of King Akwa in Douala</vt:lpstr>
      <vt:lpstr>January 21, 2021: Lilian Thuram, 1998 world soccer champion with the French national team, made notable sawa (he is from the duala ethnic group of Jebale Island according to his DNA)</vt:lpstr>
      <vt:lpstr>Palace of the Sultan-King of Bamoun, views of the Bamileke chiefdoms</vt:lpstr>
      <vt:lpstr>Procession of the Lamido of Ngaoundéré                             A column of slave women leaving the Palace to collect sand (1955)</vt:lpstr>
      <vt:lpstr>Présentation PowerPoint</vt:lpstr>
      <vt:lpstr>Présentation PowerPoint</vt:lpstr>
      <vt:lpstr>The Musgum hut: an architecture of resilience in the face of raids and fires (slave epic of Rabah, 1842-1900)</vt:lpstr>
      <vt:lpstr>Camarones-Kamerun-Cameroons-Cameroun-Cameroon</vt:lpstr>
      <vt:lpstr>Présentation PowerPoint</vt:lpstr>
      <vt:lpstr>The TIKAR </vt:lpstr>
      <vt:lpstr>Founding of Tikar kingdoms</vt:lpstr>
      <vt:lpstr>Présentation PowerPoint</vt:lpstr>
      <vt:lpstr>THE BAMILEKE </vt:lpstr>
      <vt:lpstr>Culture, Traditions and Power</vt:lpstr>
      <vt:lpstr>Ancien and Modern architecture Bandjoun                Zingana Hotel Bafoussam</vt:lpstr>
      <vt:lpstr>SOCIOPOLITICAL ORGANIZATION </vt:lpstr>
      <vt:lpstr>RELIGIOUS BELIEFS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SEHOU</dc:creator>
  <cp:lastModifiedBy>SEHOU</cp:lastModifiedBy>
  <cp:revision>18</cp:revision>
  <dcterms:created xsi:type="dcterms:W3CDTF">2025-01-12T15:40:24Z</dcterms:created>
  <dcterms:modified xsi:type="dcterms:W3CDTF">2025-01-26T18:50:01Z</dcterms:modified>
</cp:coreProperties>
</file>