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57" r:id="rId7"/>
    <p:sldId id="264" r:id="rId8"/>
    <p:sldId id="265" r:id="rId9"/>
    <p:sldId id="266" r:id="rId10"/>
    <p:sldId id="258" r:id="rId11"/>
    <p:sldId id="259"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9D794-6CCD-AE13-8327-F145B1F6A3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41B260-0651-AC95-A0B6-0FD1375EDB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194653-161E-733D-E4C1-457E40CD0DA8}"/>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5" name="Footer Placeholder 4">
            <a:extLst>
              <a:ext uri="{FF2B5EF4-FFF2-40B4-BE49-F238E27FC236}">
                <a16:creationId xmlns:a16="http://schemas.microsoft.com/office/drawing/2014/main" id="{8BFF91CC-CD72-5E70-558F-A7606410F4D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29D091-203D-E3E9-47F8-63FCABC0FFDC}"/>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2117526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33530-E244-FD87-16B4-54DD21C1A7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66CCDF-312C-D4E9-60B5-559987F096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80BC83-F85B-9FAD-F200-EA35B1014488}"/>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5" name="Footer Placeholder 4">
            <a:extLst>
              <a:ext uri="{FF2B5EF4-FFF2-40B4-BE49-F238E27FC236}">
                <a16:creationId xmlns:a16="http://schemas.microsoft.com/office/drawing/2014/main" id="{9054104A-907F-BF60-5535-52561CC3C2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AE4B76-AC39-C570-3328-E7FABEB2E558}"/>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74287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12A09-33B3-6657-600F-3D52D9F0FB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8906EF-F974-DF63-FB99-7E93BFBA54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A0F0C-E6DE-0A26-91CF-250291D4C009}"/>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5" name="Footer Placeholder 4">
            <a:extLst>
              <a:ext uri="{FF2B5EF4-FFF2-40B4-BE49-F238E27FC236}">
                <a16:creationId xmlns:a16="http://schemas.microsoft.com/office/drawing/2014/main" id="{D32CA320-FE1C-F6B6-3C93-5499630A159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F4ABBA-A8BA-6527-57F0-AC9D379A38F4}"/>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192963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2A8F5-E728-3EF0-3145-6CB24B803A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B06BA7-5126-FC7B-C6A8-4FF0AAA7F8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B2A593-D484-0048-39C4-9D1D239E4D9D}"/>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5" name="Footer Placeholder 4">
            <a:extLst>
              <a:ext uri="{FF2B5EF4-FFF2-40B4-BE49-F238E27FC236}">
                <a16:creationId xmlns:a16="http://schemas.microsoft.com/office/drawing/2014/main" id="{BA3A946E-F955-0E76-2877-72F0830805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912D11-6AD9-B9E6-A9D6-8B1C662B7CD2}"/>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3695776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D9C0B-4C73-FBEC-4F56-29AE38752E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ED84F2-7BA6-7DEC-FA85-22BD3AF83D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FDD734-E098-819A-FB88-6FB51EDF78A9}"/>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5" name="Footer Placeholder 4">
            <a:extLst>
              <a:ext uri="{FF2B5EF4-FFF2-40B4-BE49-F238E27FC236}">
                <a16:creationId xmlns:a16="http://schemas.microsoft.com/office/drawing/2014/main" id="{247B3109-EBC8-A9F1-6E9A-2C7B56A815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D0404CC-BADD-DB7F-F4B6-665A4ED0FA0A}"/>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1508442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54939-1925-7848-88DF-7B2F40DE81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19BD53-FA44-BCA3-DD89-02F578240F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A48B48-2A15-D45F-71F2-88ECA0E2A5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1C8BD3-12EE-2D0C-BB8B-E70F9AC2E2C8}"/>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6" name="Footer Placeholder 5">
            <a:extLst>
              <a:ext uri="{FF2B5EF4-FFF2-40B4-BE49-F238E27FC236}">
                <a16:creationId xmlns:a16="http://schemas.microsoft.com/office/drawing/2014/main" id="{8FA7DB59-2CAC-7BEB-BA9A-212FBBCF1E6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96263D-D570-F5D2-10BA-94875DEE6A98}"/>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3160706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FC51B-B893-1541-15F5-FC83FCA0A6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4FF4D3-2B94-C8C2-A3D3-58C8FF0923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0D7640-55CF-4888-541D-932EA0B254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9DE6F3-7CEF-84C9-CC48-DBFC694CF6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49CEF7-1E51-EA4C-EAD9-D8BBBD498D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4F46AB-4C20-C2EE-B91D-96152077E4C2}"/>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8" name="Footer Placeholder 7">
            <a:extLst>
              <a:ext uri="{FF2B5EF4-FFF2-40B4-BE49-F238E27FC236}">
                <a16:creationId xmlns:a16="http://schemas.microsoft.com/office/drawing/2014/main" id="{1B70F910-0E3C-E45B-E4B5-81CED9D966C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7D085F9-4E3E-50A7-E106-71DD24B2C63A}"/>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903389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48F13-A251-EE4B-C256-92E78928AB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B5CFE3-AAA0-118A-B173-F7DB9CC3867C}"/>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4" name="Footer Placeholder 3">
            <a:extLst>
              <a:ext uri="{FF2B5EF4-FFF2-40B4-BE49-F238E27FC236}">
                <a16:creationId xmlns:a16="http://schemas.microsoft.com/office/drawing/2014/main" id="{9232179E-BB42-68A9-F7F1-D6E85BEBF1B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EB607D8-C119-CDD5-F711-C1EF5CD7BF89}"/>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2058435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906FA7-A475-DC04-92DA-E25E33549AED}"/>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3" name="Footer Placeholder 2">
            <a:extLst>
              <a:ext uri="{FF2B5EF4-FFF2-40B4-BE49-F238E27FC236}">
                <a16:creationId xmlns:a16="http://schemas.microsoft.com/office/drawing/2014/main" id="{ED4E0592-B809-3678-57A3-12C55261C24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CD1806E-FA0E-5FA7-790B-BB120EB3C01D}"/>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3372074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44FA6-C0A1-4204-B54A-0EB0D0C2F4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D86C37-CE80-4C30-3D44-2A1BCC0384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D33C36-711C-13AB-6285-17482F44B2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DDE30E-4CB1-72EA-BAE4-FD6F6D0CB110}"/>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6" name="Footer Placeholder 5">
            <a:extLst>
              <a:ext uri="{FF2B5EF4-FFF2-40B4-BE49-F238E27FC236}">
                <a16:creationId xmlns:a16="http://schemas.microsoft.com/office/drawing/2014/main" id="{2A51D8A4-1E87-A4B0-CC89-3CBFD99FD92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21916F5-D2B1-F139-BEAE-1359417EF7E5}"/>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952869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3B510-CA6A-A5F8-608F-C63FF2ED8E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442B12-EA54-EBF2-BED4-A2CF714005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67D32E0-B815-157B-7D2F-F01F44DFDB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97CF28-CE2E-0F14-CA22-336F512422D8}"/>
              </a:ext>
            </a:extLst>
          </p:cNvPr>
          <p:cNvSpPr>
            <a:spLocks noGrp="1"/>
          </p:cNvSpPr>
          <p:nvPr>
            <p:ph type="dt" sz="half" idx="10"/>
          </p:nvPr>
        </p:nvSpPr>
        <p:spPr/>
        <p:txBody>
          <a:bodyPr/>
          <a:lstStyle/>
          <a:p>
            <a:fld id="{F5B281B3-5365-470A-9071-EE09469F03D6}" type="datetimeFigureOut">
              <a:rPr lang="en-US" smtClean="0"/>
              <a:t>6/5/2022</a:t>
            </a:fld>
            <a:endParaRPr lang="en-US" dirty="0"/>
          </a:p>
        </p:txBody>
      </p:sp>
      <p:sp>
        <p:nvSpPr>
          <p:cNvPr id="6" name="Footer Placeholder 5">
            <a:extLst>
              <a:ext uri="{FF2B5EF4-FFF2-40B4-BE49-F238E27FC236}">
                <a16:creationId xmlns:a16="http://schemas.microsoft.com/office/drawing/2014/main" id="{56E211D3-58A5-097C-0A1E-982CCD08256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A469683-A2E6-0896-7E3F-F344A60E73A1}"/>
              </a:ext>
            </a:extLst>
          </p:cNvPr>
          <p:cNvSpPr>
            <a:spLocks noGrp="1"/>
          </p:cNvSpPr>
          <p:nvPr>
            <p:ph type="sldNum" sz="quarter" idx="12"/>
          </p:nvPr>
        </p:nvSpPr>
        <p:spPr/>
        <p:txBody>
          <a:bodyPr/>
          <a:lstStyle/>
          <a:p>
            <a:fld id="{E5BEF25F-7E12-4A17-A20A-956037A59642}" type="slidenum">
              <a:rPr lang="en-US" smtClean="0"/>
              <a:t>‹#›</a:t>
            </a:fld>
            <a:endParaRPr lang="en-US" dirty="0"/>
          </a:p>
        </p:txBody>
      </p:sp>
    </p:spTree>
    <p:extLst>
      <p:ext uri="{BB962C8B-B14F-4D97-AF65-F5344CB8AC3E}">
        <p14:creationId xmlns:p14="http://schemas.microsoft.com/office/powerpoint/2010/main" val="2567319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D502CD-347F-25D1-A44B-E4F665C7FC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F8B3B5-D5DF-36B9-186E-149601E41E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FB9903-B39D-43C8-60A4-D6451E48D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B281B3-5365-470A-9071-EE09469F03D6}" type="datetimeFigureOut">
              <a:rPr lang="en-US" smtClean="0"/>
              <a:t>6/5/2022</a:t>
            </a:fld>
            <a:endParaRPr lang="en-US" dirty="0"/>
          </a:p>
        </p:txBody>
      </p:sp>
      <p:sp>
        <p:nvSpPr>
          <p:cNvPr id="5" name="Footer Placeholder 4">
            <a:extLst>
              <a:ext uri="{FF2B5EF4-FFF2-40B4-BE49-F238E27FC236}">
                <a16:creationId xmlns:a16="http://schemas.microsoft.com/office/drawing/2014/main" id="{7A90C622-6745-8BF1-338B-B64D6AE308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4D2A16B-3F72-001B-9863-F12A91E128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BEF25F-7E12-4A17-A20A-956037A59642}" type="slidenum">
              <a:rPr lang="en-US" smtClean="0"/>
              <a:t>‹#›</a:t>
            </a:fld>
            <a:endParaRPr lang="en-US" dirty="0"/>
          </a:p>
        </p:txBody>
      </p:sp>
    </p:spTree>
    <p:extLst>
      <p:ext uri="{BB962C8B-B14F-4D97-AF65-F5344CB8AC3E}">
        <p14:creationId xmlns:p14="http://schemas.microsoft.com/office/powerpoint/2010/main" val="3941412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FB946D7-1CA4-446E-8795-007CACFDE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192416F2-BC84-4D7C-80C6-6296C10C3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795338" y="981075"/>
            <a:ext cx="10601325" cy="4552949"/>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786453-BC54-C4D7-9C29-5BF68BE6252B}"/>
              </a:ext>
            </a:extLst>
          </p:cNvPr>
          <p:cNvSpPr>
            <a:spLocks noGrp="1"/>
          </p:cNvSpPr>
          <p:nvPr>
            <p:ph type="ctrTitle"/>
          </p:nvPr>
        </p:nvSpPr>
        <p:spPr>
          <a:xfrm>
            <a:off x="1537097" y="1428750"/>
            <a:ext cx="9117807" cy="2105026"/>
          </a:xfrm>
        </p:spPr>
        <p:txBody>
          <a:bodyPr>
            <a:normAutofit/>
          </a:bodyPr>
          <a:lstStyle/>
          <a:p>
            <a:r>
              <a:rPr lang="en-US" sz="5100" b="1" dirty="0"/>
              <a:t>Finding Ancestors Using Genetic Genealogy: Louis Childers Story</a:t>
            </a:r>
          </a:p>
        </p:txBody>
      </p:sp>
      <p:sp>
        <p:nvSpPr>
          <p:cNvPr id="3" name="Subtitle 2">
            <a:extLst>
              <a:ext uri="{FF2B5EF4-FFF2-40B4-BE49-F238E27FC236}">
                <a16:creationId xmlns:a16="http://schemas.microsoft.com/office/drawing/2014/main" id="{3B7D9143-102D-00F5-25A5-533835195E77}"/>
              </a:ext>
            </a:extLst>
          </p:cNvPr>
          <p:cNvSpPr>
            <a:spLocks noGrp="1"/>
          </p:cNvSpPr>
          <p:nvPr>
            <p:ph type="subTitle" idx="1"/>
          </p:nvPr>
        </p:nvSpPr>
        <p:spPr>
          <a:xfrm>
            <a:off x="1537097" y="3960557"/>
            <a:ext cx="9117807" cy="1097215"/>
          </a:xfrm>
        </p:spPr>
        <p:txBody>
          <a:bodyPr>
            <a:normAutofit/>
          </a:bodyPr>
          <a:lstStyle/>
          <a:p>
            <a:r>
              <a:rPr lang="en-US" dirty="0"/>
              <a:t>Dr. Alva Burkhalter, 2022</a:t>
            </a:r>
          </a:p>
        </p:txBody>
      </p:sp>
      <p:cxnSp>
        <p:nvCxnSpPr>
          <p:cNvPr id="12" name="Straight Connector 11">
            <a:extLst>
              <a:ext uri="{FF2B5EF4-FFF2-40B4-BE49-F238E27FC236}">
                <a16:creationId xmlns:a16="http://schemas.microsoft.com/office/drawing/2014/main" id="{2330623A-AB89-4E04-AC9A-2BAFBF85AE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52800" y="3771366"/>
            <a:ext cx="5486400"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2252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DF2AA3E-C714-4E8D-9F46-9E6FFF7FBA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93308" y="338328"/>
            <a:ext cx="11438793" cy="1577725"/>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6739758-A99E-6EF8-6BD2-1C20B28B8AE9}"/>
              </a:ext>
            </a:extLst>
          </p:cNvPr>
          <p:cNvSpPr>
            <a:spLocks noGrp="1"/>
          </p:cNvSpPr>
          <p:nvPr>
            <p:ph type="title"/>
          </p:nvPr>
        </p:nvSpPr>
        <p:spPr>
          <a:xfrm>
            <a:off x="838200" y="467541"/>
            <a:ext cx="10515600" cy="1325563"/>
          </a:xfrm>
        </p:spPr>
        <p:txBody>
          <a:bodyPr>
            <a:normAutofit/>
          </a:bodyPr>
          <a:lstStyle/>
          <a:p>
            <a:r>
              <a:rPr lang="en-US" b="1" dirty="0">
                <a:solidFill>
                  <a:schemeClr val="bg1"/>
                </a:solidFill>
              </a:rPr>
              <a:t>Different Generations of the Reed and Burkhalter Families</a:t>
            </a:r>
          </a:p>
        </p:txBody>
      </p:sp>
      <p:graphicFrame>
        <p:nvGraphicFramePr>
          <p:cNvPr id="4" name="Table 4">
            <a:extLst>
              <a:ext uri="{FF2B5EF4-FFF2-40B4-BE49-F238E27FC236}">
                <a16:creationId xmlns:a16="http://schemas.microsoft.com/office/drawing/2014/main" id="{0569D3D0-A509-743C-4941-D7134AE84FDC}"/>
              </a:ext>
            </a:extLst>
          </p:cNvPr>
          <p:cNvGraphicFramePr>
            <a:graphicFrameLocks noGrp="1"/>
          </p:cNvGraphicFramePr>
          <p:nvPr>
            <p:ph idx="1"/>
            <p:extLst>
              <p:ext uri="{D42A27DB-BD31-4B8C-83A1-F6EECF244321}">
                <p14:modId xmlns:p14="http://schemas.microsoft.com/office/powerpoint/2010/main" val="3718604123"/>
              </p:ext>
            </p:extLst>
          </p:nvPr>
        </p:nvGraphicFramePr>
        <p:xfrm>
          <a:off x="838200" y="2632732"/>
          <a:ext cx="10515600" cy="3950211"/>
        </p:xfrm>
        <a:graphic>
          <a:graphicData uri="http://schemas.openxmlformats.org/drawingml/2006/table">
            <a:tbl>
              <a:tblPr firstRow="1" bandRow="1">
                <a:tableStyleId>{3B4B98B0-60AC-42C2-AFA5-B58CD77FA1E5}</a:tableStyleId>
              </a:tblPr>
              <a:tblGrid>
                <a:gridCol w="3505200">
                  <a:extLst>
                    <a:ext uri="{9D8B030D-6E8A-4147-A177-3AD203B41FA5}">
                      <a16:colId xmlns:a16="http://schemas.microsoft.com/office/drawing/2014/main" val="3807693315"/>
                    </a:ext>
                  </a:extLst>
                </a:gridCol>
                <a:gridCol w="3505200">
                  <a:extLst>
                    <a:ext uri="{9D8B030D-6E8A-4147-A177-3AD203B41FA5}">
                      <a16:colId xmlns:a16="http://schemas.microsoft.com/office/drawing/2014/main" val="3623167758"/>
                    </a:ext>
                  </a:extLst>
                </a:gridCol>
                <a:gridCol w="3505200">
                  <a:extLst>
                    <a:ext uri="{9D8B030D-6E8A-4147-A177-3AD203B41FA5}">
                      <a16:colId xmlns:a16="http://schemas.microsoft.com/office/drawing/2014/main" val="3859204378"/>
                    </a:ext>
                  </a:extLst>
                </a:gridCol>
              </a:tblGrid>
              <a:tr h="402337">
                <a:tc>
                  <a:txBody>
                    <a:bodyPr/>
                    <a:lstStyle/>
                    <a:p>
                      <a:r>
                        <a:rPr lang="en-US" sz="1800" dirty="0"/>
                        <a:t>First Generation</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1379992168"/>
                  </a:ext>
                </a:extLst>
              </a:tr>
              <a:tr h="950977">
                <a:tc>
                  <a:txBody>
                    <a:bodyPr/>
                    <a:lstStyle/>
                    <a:p>
                      <a:r>
                        <a:rPr lang="en-US" sz="1800" dirty="0"/>
                        <a:t>John Burkhalter, Warren County</a:t>
                      </a:r>
                    </a:p>
                  </a:txBody>
                  <a:tcPr/>
                </a:tc>
                <a:tc>
                  <a:txBody>
                    <a:bodyPr/>
                    <a:lstStyle/>
                    <a:p>
                      <a:r>
                        <a:rPr lang="en-US" sz="1800" dirty="0"/>
                        <a:t>Hugh Reese, father of Louis’s female distant ancestor, Warren County</a:t>
                      </a:r>
                    </a:p>
                    <a:p>
                      <a:endParaRPr lang="en-US" sz="1800" dirty="0"/>
                    </a:p>
                  </a:txBody>
                  <a:tcPr/>
                </a:tc>
                <a:tc>
                  <a:txBody>
                    <a:bodyPr/>
                    <a:lstStyle/>
                    <a:p>
                      <a:endParaRPr lang="en-US" sz="1800" dirty="0"/>
                    </a:p>
                  </a:txBody>
                  <a:tcPr/>
                </a:tc>
                <a:extLst>
                  <a:ext uri="{0D108BD9-81ED-4DB2-BD59-A6C34878D82A}">
                    <a16:rowId xmlns:a16="http://schemas.microsoft.com/office/drawing/2014/main" val="3742764942"/>
                  </a:ext>
                </a:extLst>
              </a:tr>
              <a:tr h="402337">
                <a:tc>
                  <a:txBody>
                    <a:bodyPr/>
                    <a:lstStyle/>
                    <a:p>
                      <a:r>
                        <a:rPr lang="en-US" sz="1800" b="1" dirty="0"/>
                        <a:t>Second Generation</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3299701366"/>
                  </a:ext>
                </a:extLst>
              </a:tr>
              <a:tr h="676657">
                <a:tc>
                  <a:txBody>
                    <a:bodyPr/>
                    <a:lstStyle/>
                    <a:p>
                      <a:r>
                        <a:rPr lang="en-US" sz="1800" dirty="0"/>
                        <a:t>Jacob Burkhalter,  Mary Lawson (wife)</a:t>
                      </a:r>
                    </a:p>
                  </a:txBody>
                  <a:tcPr/>
                </a:tc>
                <a:tc>
                  <a:txBody>
                    <a:bodyPr/>
                    <a:lstStyle/>
                    <a:p>
                      <a:r>
                        <a:rPr lang="en-US" sz="1800" dirty="0"/>
                        <a:t>Jeremiah Burkhalter, Dorcas Reese (wife)</a:t>
                      </a:r>
                    </a:p>
                  </a:txBody>
                  <a:tcPr/>
                </a:tc>
                <a:tc>
                  <a:txBody>
                    <a:bodyPr/>
                    <a:lstStyle/>
                    <a:p>
                      <a:r>
                        <a:rPr lang="en-US" sz="1800" dirty="0"/>
                        <a:t>Henry Scott, Mariah Reese (daughter of Hugh Reese)</a:t>
                      </a:r>
                    </a:p>
                    <a:p>
                      <a:endParaRPr lang="en-US" sz="1800" dirty="0"/>
                    </a:p>
                  </a:txBody>
                  <a:tcPr/>
                </a:tc>
                <a:extLst>
                  <a:ext uri="{0D108BD9-81ED-4DB2-BD59-A6C34878D82A}">
                    <a16:rowId xmlns:a16="http://schemas.microsoft.com/office/drawing/2014/main" val="4084562803"/>
                  </a:ext>
                </a:extLst>
              </a:tr>
              <a:tr h="402337">
                <a:tc>
                  <a:txBody>
                    <a:bodyPr/>
                    <a:lstStyle/>
                    <a:p>
                      <a:r>
                        <a:rPr lang="en-US" sz="1800" b="1" dirty="0"/>
                        <a:t>Third Generation</a:t>
                      </a:r>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3083481564"/>
                  </a:ext>
                </a:extLst>
              </a:tr>
              <a:tr h="402337">
                <a:tc>
                  <a:txBody>
                    <a:bodyPr/>
                    <a:lstStyle/>
                    <a:p>
                      <a:r>
                        <a:rPr lang="en-US" sz="1800" dirty="0"/>
                        <a:t>John Lawson Burkhalter</a:t>
                      </a:r>
                    </a:p>
                  </a:txBody>
                  <a:tcPr/>
                </a:tc>
                <a:tc>
                  <a:txBody>
                    <a:bodyPr/>
                    <a:lstStyle/>
                    <a:p>
                      <a:endParaRPr lang="en-US" sz="1800" dirty="0"/>
                    </a:p>
                  </a:txBody>
                  <a:tcPr/>
                </a:tc>
                <a:tc>
                  <a:txBody>
                    <a:bodyPr/>
                    <a:lstStyle/>
                    <a:p>
                      <a:r>
                        <a:rPr lang="en-US" sz="1800" dirty="0"/>
                        <a:t>Evelyn Scott (wife)</a:t>
                      </a:r>
                    </a:p>
                    <a:p>
                      <a:endParaRPr lang="en-US" sz="1800" dirty="0"/>
                    </a:p>
                  </a:txBody>
                  <a:tcPr/>
                </a:tc>
                <a:extLst>
                  <a:ext uri="{0D108BD9-81ED-4DB2-BD59-A6C34878D82A}">
                    <a16:rowId xmlns:a16="http://schemas.microsoft.com/office/drawing/2014/main" val="1425547677"/>
                  </a:ext>
                </a:extLst>
              </a:tr>
            </a:tbl>
          </a:graphicData>
        </a:graphic>
      </p:graphicFrame>
    </p:spTree>
    <p:extLst>
      <p:ext uri="{BB962C8B-B14F-4D97-AF65-F5344CB8AC3E}">
        <p14:creationId xmlns:p14="http://schemas.microsoft.com/office/powerpoint/2010/main" val="2579025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50EE2-27C6-4A81-EB21-9BC4B41CD3B9}"/>
              </a:ext>
            </a:extLst>
          </p:cNvPr>
          <p:cNvSpPr>
            <a:spLocks noGrp="1"/>
          </p:cNvSpPr>
          <p:nvPr>
            <p:ph type="title"/>
          </p:nvPr>
        </p:nvSpPr>
        <p:spPr>
          <a:xfrm>
            <a:off x="838200" y="73797"/>
            <a:ext cx="10515600" cy="1325563"/>
          </a:xfrm>
        </p:spPr>
        <p:txBody>
          <a:bodyPr>
            <a:normAutofit/>
          </a:bodyPr>
          <a:lstStyle/>
          <a:p>
            <a:r>
              <a:rPr lang="en-US" sz="4000" b="1" dirty="0"/>
              <a:t>Louis’ DNA Relatives with Burkhalter Surnames</a:t>
            </a:r>
          </a:p>
        </p:txBody>
      </p:sp>
      <p:graphicFrame>
        <p:nvGraphicFramePr>
          <p:cNvPr id="4" name="Table 4">
            <a:extLst>
              <a:ext uri="{FF2B5EF4-FFF2-40B4-BE49-F238E27FC236}">
                <a16:creationId xmlns:a16="http://schemas.microsoft.com/office/drawing/2014/main" id="{DA17E0B6-E2F5-9DC0-9A12-91578AD4332E}"/>
              </a:ext>
            </a:extLst>
          </p:cNvPr>
          <p:cNvGraphicFramePr>
            <a:graphicFrameLocks noGrp="1"/>
          </p:cNvGraphicFramePr>
          <p:nvPr>
            <p:ph idx="1"/>
            <p:extLst>
              <p:ext uri="{D42A27DB-BD31-4B8C-83A1-F6EECF244321}">
                <p14:modId xmlns:p14="http://schemas.microsoft.com/office/powerpoint/2010/main" val="689601498"/>
              </p:ext>
            </p:extLst>
          </p:nvPr>
        </p:nvGraphicFramePr>
        <p:xfrm>
          <a:off x="604632" y="2750184"/>
          <a:ext cx="10982736" cy="3474720"/>
        </p:xfrm>
        <a:graphic>
          <a:graphicData uri="http://schemas.openxmlformats.org/drawingml/2006/table">
            <a:tbl>
              <a:tblPr firstRow="1" bandRow="1">
                <a:tableStyleId>{5940675A-B579-460E-94D1-54222C63F5DA}</a:tableStyleId>
              </a:tblPr>
              <a:tblGrid>
                <a:gridCol w="4187686">
                  <a:extLst>
                    <a:ext uri="{9D8B030D-6E8A-4147-A177-3AD203B41FA5}">
                      <a16:colId xmlns:a16="http://schemas.microsoft.com/office/drawing/2014/main" val="3113346844"/>
                    </a:ext>
                  </a:extLst>
                </a:gridCol>
                <a:gridCol w="3101009">
                  <a:extLst>
                    <a:ext uri="{9D8B030D-6E8A-4147-A177-3AD203B41FA5}">
                      <a16:colId xmlns:a16="http://schemas.microsoft.com/office/drawing/2014/main" val="3049169915"/>
                    </a:ext>
                  </a:extLst>
                </a:gridCol>
                <a:gridCol w="3694041">
                  <a:extLst>
                    <a:ext uri="{9D8B030D-6E8A-4147-A177-3AD203B41FA5}">
                      <a16:colId xmlns:a16="http://schemas.microsoft.com/office/drawing/2014/main" val="4195453750"/>
                    </a:ext>
                  </a:extLst>
                </a:gridCol>
              </a:tblGrid>
              <a:tr h="370840">
                <a:tc>
                  <a:txBody>
                    <a:bodyPr/>
                    <a:lstStyle/>
                    <a:p>
                      <a:r>
                        <a:rPr lang="en-US" sz="1800" b="0" kern="1200" dirty="0">
                          <a:solidFill>
                            <a:schemeClr val="tx1"/>
                          </a:solidFill>
                          <a:effectLst/>
                        </a:rPr>
                        <a:t>Louis Childers</a:t>
                      </a:r>
                    </a:p>
                    <a:p>
                      <a:endParaRPr lang="en-US" b="0" dirty="0"/>
                    </a:p>
                  </a:txBody>
                  <a:tcPr>
                    <a:solidFill>
                      <a:schemeClr val="accent1">
                        <a:lumMod val="40000"/>
                        <a:lumOff val="60000"/>
                      </a:schemeClr>
                    </a:solidFill>
                  </a:tcPr>
                </a:tc>
                <a:tc>
                  <a:txBody>
                    <a:bodyPr/>
                    <a:lstStyle/>
                    <a:p>
                      <a:r>
                        <a:rPr lang="en-US" b="0" dirty="0"/>
                        <a:t>R. P. (Poore)</a:t>
                      </a:r>
                    </a:p>
                  </a:txBody>
                  <a:tcPr>
                    <a:solidFill>
                      <a:schemeClr val="bg1">
                        <a:lumMod val="75000"/>
                      </a:schemeClr>
                    </a:solidFill>
                  </a:tcPr>
                </a:tc>
                <a:tc>
                  <a:txBody>
                    <a:bodyPr/>
                    <a:lstStyle/>
                    <a:p>
                      <a:r>
                        <a:rPr lang="en-US" b="0" dirty="0"/>
                        <a:t>Turner Trippe III</a:t>
                      </a:r>
                    </a:p>
                  </a:txBody>
                  <a:tcPr/>
                </a:tc>
                <a:extLst>
                  <a:ext uri="{0D108BD9-81ED-4DB2-BD59-A6C34878D82A}">
                    <a16:rowId xmlns:a16="http://schemas.microsoft.com/office/drawing/2014/main" val="58628582"/>
                  </a:ext>
                </a:extLst>
              </a:tr>
              <a:tr h="370840">
                <a:tc>
                  <a:txBody>
                    <a:bodyPr/>
                    <a:lstStyle/>
                    <a:p>
                      <a:r>
                        <a:rPr lang="en-US" sz="1800" kern="1200" dirty="0">
                          <a:solidFill>
                            <a:schemeClr val="tx1"/>
                          </a:solidFill>
                          <a:effectLst/>
                        </a:rPr>
                        <a:t>(Louis’s Father), Lewis Childers</a:t>
                      </a:r>
                    </a:p>
                    <a:p>
                      <a:endParaRPr lang="en-US" dirty="0"/>
                    </a:p>
                  </a:txBody>
                  <a:tcPr>
                    <a:solidFill>
                      <a:schemeClr val="accent1">
                        <a:lumMod val="40000"/>
                        <a:lumOff val="60000"/>
                      </a:schemeClr>
                    </a:solidFill>
                  </a:tcPr>
                </a:tc>
                <a:tc>
                  <a:txBody>
                    <a:bodyPr/>
                    <a:lstStyle/>
                    <a:p>
                      <a:r>
                        <a:rPr lang="en-US" dirty="0"/>
                        <a:t>Private (mother)</a:t>
                      </a:r>
                    </a:p>
                  </a:txBody>
                  <a:tcPr>
                    <a:solidFill>
                      <a:schemeClr val="bg1">
                        <a:lumMod val="75000"/>
                      </a:schemeClr>
                    </a:solidFill>
                  </a:tcPr>
                </a:tc>
                <a:tc>
                  <a:txBody>
                    <a:bodyPr/>
                    <a:lstStyle/>
                    <a:p>
                      <a:r>
                        <a:rPr lang="en-US" dirty="0"/>
                        <a:t>Turner Trippe Jr.</a:t>
                      </a:r>
                    </a:p>
                  </a:txBody>
                  <a:tcPr/>
                </a:tc>
                <a:extLst>
                  <a:ext uri="{0D108BD9-81ED-4DB2-BD59-A6C34878D82A}">
                    <a16:rowId xmlns:a16="http://schemas.microsoft.com/office/drawing/2014/main" val="3278157228"/>
                  </a:ext>
                </a:extLst>
              </a:tr>
              <a:tr h="370840">
                <a:tc>
                  <a:txBody>
                    <a:bodyPr/>
                    <a:lstStyle/>
                    <a:p>
                      <a:r>
                        <a:rPr lang="en-US" dirty="0"/>
                        <a:t>(Louis’s Grandfather), Napoleon Childers</a:t>
                      </a:r>
                    </a:p>
                    <a:p>
                      <a:endParaRPr lang="en-US" dirty="0"/>
                    </a:p>
                  </a:txBody>
                  <a:tcPr>
                    <a:solidFill>
                      <a:schemeClr val="accent1">
                        <a:lumMod val="40000"/>
                        <a:lumOff val="60000"/>
                      </a:schemeClr>
                    </a:solidFill>
                  </a:tcPr>
                </a:tc>
                <a:tc>
                  <a:txBody>
                    <a:bodyPr/>
                    <a:lstStyle/>
                    <a:p>
                      <a:r>
                        <a:rPr lang="en-US" dirty="0"/>
                        <a:t>Latimer Hall</a:t>
                      </a:r>
                    </a:p>
                    <a:p>
                      <a:r>
                        <a:rPr lang="en-US" dirty="0"/>
                        <a:t>Eugenia Lawson Burkhalter </a:t>
                      </a:r>
                    </a:p>
                    <a:p>
                      <a:endParaRPr lang="en-US" dirty="0"/>
                    </a:p>
                  </a:txBody>
                  <a:tcPr>
                    <a:solidFill>
                      <a:schemeClr val="bg1">
                        <a:lumMod val="75000"/>
                      </a:schemeClr>
                    </a:solidFill>
                  </a:tcPr>
                </a:tc>
                <a:tc>
                  <a:txBody>
                    <a:bodyPr/>
                    <a:lstStyle/>
                    <a:p>
                      <a:r>
                        <a:rPr lang="en-US" dirty="0"/>
                        <a:t>Turner Trippe</a:t>
                      </a:r>
                    </a:p>
                    <a:p>
                      <a:r>
                        <a:rPr lang="en-US" dirty="0"/>
                        <a:t>Lillian Burkhalter</a:t>
                      </a:r>
                    </a:p>
                  </a:txBody>
                  <a:tcPr/>
                </a:tc>
                <a:extLst>
                  <a:ext uri="{0D108BD9-81ED-4DB2-BD59-A6C34878D82A}">
                    <a16:rowId xmlns:a16="http://schemas.microsoft.com/office/drawing/2014/main" val="3812389495"/>
                  </a:ext>
                </a:extLst>
              </a:tr>
              <a:tr h="370840">
                <a:tc>
                  <a:txBody>
                    <a:bodyPr/>
                    <a:lstStyle/>
                    <a:p>
                      <a:r>
                        <a:rPr lang="en-US" dirty="0"/>
                        <a:t>(Louis’s Great Grandfather, Lewis Childers</a:t>
                      </a:r>
                    </a:p>
                    <a:p>
                      <a:endParaRPr lang="en-US" dirty="0"/>
                    </a:p>
                  </a:txBody>
                  <a:tcPr>
                    <a:solidFill>
                      <a:schemeClr val="accent1">
                        <a:lumMod val="40000"/>
                        <a:lumOff val="60000"/>
                      </a:schemeClr>
                    </a:solidFill>
                  </a:tcPr>
                </a:tc>
                <a:tc>
                  <a:txBody>
                    <a:bodyPr/>
                    <a:lstStyle/>
                    <a:p>
                      <a:r>
                        <a:rPr lang="en-US" dirty="0"/>
                        <a:t>John Lawson Burkhalter Jr</a:t>
                      </a:r>
                    </a:p>
                  </a:txBody>
                  <a:tcPr>
                    <a:solidFill>
                      <a:schemeClr val="bg1">
                        <a:lumMod val="75000"/>
                      </a:schemeClr>
                    </a:solidFill>
                  </a:tcPr>
                </a:tc>
                <a:tc>
                  <a:txBody>
                    <a:bodyPr/>
                    <a:lstStyle/>
                    <a:p>
                      <a:r>
                        <a:rPr lang="en-US" dirty="0"/>
                        <a:t>Thomas Jefferson Burkhalter</a:t>
                      </a:r>
                    </a:p>
                  </a:txBody>
                  <a:tcPr/>
                </a:tc>
                <a:extLst>
                  <a:ext uri="{0D108BD9-81ED-4DB2-BD59-A6C34878D82A}">
                    <a16:rowId xmlns:a16="http://schemas.microsoft.com/office/drawing/2014/main" val="1567085425"/>
                  </a:ext>
                </a:extLst>
              </a:tr>
              <a:tr h="370840">
                <a:tc>
                  <a:txBody>
                    <a:bodyPr/>
                    <a:lstStyle/>
                    <a:p>
                      <a:endParaRPr lang="en-US" dirty="0"/>
                    </a:p>
                  </a:txBody>
                  <a:tcPr>
                    <a:solidFill>
                      <a:schemeClr val="accent1">
                        <a:lumMod val="40000"/>
                        <a:lumOff val="60000"/>
                      </a:schemeClr>
                    </a:solidFill>
                  </a:tcPr>
                </a:tc>
                <a:tc>
                  <a:txBody>
                    <a:bodyPr/>
                    <a:lstStyle/>
                    <a:p>
                      <a:r>
                        <a:rPr lang="en-US" dirty="0"/>
                        <a:t>John Lawson Burkhalter Sr.</a:t>
                      </a:r>
                    </a:p>
                    <a:p>
                      <a:endParaRPr lang="en-US" dirty="0"/>
                    </a:p>
                  </a:txBody>
                  <a:tcPr>
                    <a:solidFill>
                      <a:schemeClr val="bg1">
                        <a:lumMod val="75000"/>
                      </a:schemeClr>
                    </a:solidFill>
                  </a:tcPr>
                </a:tc>
                <a:tc>
                  <a:txBody>
                    <a:bodyPr/>
                    <a:lstStyle/>
                    <a:p>
                      <a:endParaRPr lang="en-US" dirty="0"/>
                    </a:p>
                  </a:txBody>
                  <a:tcPr/>
                </a:tc>
                <a:extLst>
                  <a:ext uri="{0D108BD9-81ED-4DB2-BD59-A6C34878D82A}">
                    <a16:rowId xmlns:a16="http://schemas.microsoft.com/office/drawing/2014/main" val="974890145"/>
                  </a:ext>
                </a:extLst>
              </a:tr>
            </a:tbl>
          </a:graphicData>
        </a:graphic>
      </p:graphicFrame>
      <p:sp>
        <p:nvSpPr>
          <p:cNvPr id="6" name="TextBox 5">
            <a:extLst>
              <a:ext uri="{FF2B5EF4-FFF2-40B4-BE49-F238E27FC236}">
                <a16:creationId xmlns:a16="http://schemas.microsoft.com/office/drawing/2014/main" id="{ED067990-031D-1D34-C433-B757E79342B1}"/>
              </a:ext>
            </a:extLst>
          </p:cNvPr>
          <p:cNvSpPr txBox="1"/>
          <p:nvPr/>
        </p:nvSpPr>
        <p:spPr>
          <a:xfrm>
            <a:off x="424070" y="1266328"/>
            <a:ext cx="11661913" cy="954107"/>
          </a:xfrm>
          <a:prstGeom prst="rect">
            <a:avLst/>
          </a:prstGeom>
          <a:noFill/>
        </p:spPr>
        <p:txBody>
          <a:bodyPr wrap="square">
            <a:spAutoFit/>
          </a:bodyPr>
          <a:lstStyle/>
          <a:p>
            <a:r>
              <a:rPr lang="en-US" sz="2800" dirty="0">
                <a:effectLst/>
                <a:latin typeface="Calibri" panose="020F0502020204030204" pitchFamily="34" charset="0"/>
                <a:ea typeface="Calibri" panose="020F0502020204030204" pitchFamily="34" charset="0"/>
                <a:cs typeface="Times New Roman" panose="02020603050405020304" pitchFamily="18" charset="0"/>
              </a:rPr>
              <a:t>Genealogical research shows that all these relatives of Louis have John Lawson Burkhalter, Sr. as their common ancestor</a:t>
            </a:r>
            <a:endParaRPr lang="en-US" sz="2800" dirty="0"/>
          </a:p>
        </p:txBody>
      </p:sp>
    </p:spTree>
    <p:extLst>
      <p:ext uri="{BB962C8B-B14F-4D97-AF65-F5344CB8AC3E}">
        <p14:creationId xmlns:p14="http://schemas.microsoft.com/office/powerpoint/2010/main" val="1822106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1" name="Straight Connector 10">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3C31E1-C7DC-48DA-BE96-0C967A6C2ACC}"/>
              </a:ext>
            </a:extLst>
          </p:cNvPr>
          <p:cNvSpPr>
            <a:spLocks noGrp="1"/>
          </p:cNvSpPr>
          <p:nvPr>
            <p:ph type="title"/>
          </p:nvPr>
        </p:nvSpPr>
        <p:spPr>
          <a:xfrm>
            <a:off x="795338" y="1566473"/>
            <a:ext cx="10601325" cy="2166723"/>
          </a:xfrm>
        </p:spPr>
        <p:txBody>
          <a:bodyPr vert="horz" lIns="91440" tIns="45720" rIns="91440" bIns="45720" rtlCol="0" anchor="b">
            <a:normAutofit/>
          </a:bodyPr>
          <a:lstStyle/>
          <a:p>
            <a:pPr algn="ctr"/>
            <a:r>
              <a:rPr lang="en-US" sz="6600" kern="1200" dirty="0">
                <a:solidFill>
                  <a:schemeClr val="tx1"/>
                </a:solidFill>
                <a:latin typeface="+mj-lt"/>
                <a:ea typeface="+mj-ea"/>
                <a:cs typeface="+mj-cs"/>
              </a:rPr>
              <a:t>Thank You</a:t>
            </a:r>
          </a:p>
        </p:txBody>
      </p:sp>
      <p:cxnSp>
        <p:nvCxnSpPr>
          <p:cNvPr id="15" name="Straight Connector 14">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3497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F89F7DC-6161-C1EC-5535-4EB7704506AB}"/>
              </a:ext>
            </a:extLst>
          </p:cNvPr>
          <p:cNvSpPr>
            <a:spLocks noGrp="1"/>
          </p:cNvSpPr>
          <p:nvPr>
            <p:ph type="title"/>
          </p:nvPr>
        </p:nvSpPr>
        <p:spPr>
          <a:xfrm>
            <a:off x="838200" y="631825"/>
            <a:ext cx="10515600" cy="1325563"/>
          </a:xfrm>
        </p:spPr>
        <p:txBody>
          <a:bodyPr>
            <a:normAutofit/>
          </a:bodyPr>
          <a:lstStyle/>
          <a:p>
            <a:r>
              <a:rPr lang="en-US" b="1" dirty="0"/>
              <a:t>What is Genetic Genealogy?</a:t>
            </a:r>
          </a:p>
        </p:txBody>
      </p:sp>
      <p:sp>
        <p:nvSpPr>
          <p:cNvPr id="3" name="Content Placeholder 2">
            <a:extLst>
              <a:ext uri="{FF2B5EF4-FFF2-40B4-BE49-F238E27FC236}">
                <a16:creationId xmlns:a16="http://schemas.microsoft.com/office/drawing/2014/main" id="{95BBF2F8-1FE4-1B34-6B03-C794BB6CD9F0}"/>
              </a:ext>
            </a:extLst>
          </p:cNvPr>
          <p:cNvSpPr>
            <a:spLocks noGrp="1"/>
          </p:cNvSpPr>
          <p:nvPr>
            <p:ph idx="1"/>
          </p:nvPr>
        </p:nvSpPr>
        <p:spPr>
          <a:xfrm>
            <a:off x="838200" y="2057400"/>
            <a:ext cx="10515600" cy="3871762"/>
          </a:xfrm>
        </p:spPr>
        <p:txBody>
          <a:bodyPr>
            <a:normAutofit/>
          </a:bodyPr>
          <a:lstStyle/>
          <a:p>
            <a:pPr marL="0" indent="0">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Genetic genealogy is the marriage of your historical documents to data stored in your genes.  Utilizing both sources of information, you enhance your ability to understand your ancestry.</a:t>
            </a:r>
          </a:p>
          <a:p>
            <a:pPr marL="0" indent="0">
              <a:buNone/>
            </a:pPr>
            <a:endParaRPr lang="en-US" sz="2400" dirty="0"/>
          </a:p>
          <a:p>
            <a:pPr marL="0" indent="0">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There are many reasons a person takes a DNA test, and each search may start at a different point due to the information available at the beginning.  To determine where to start, look at what you know to be correct and what information is still missing.  That will tell you how to begin. </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319011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9CE7D41-A1AD-9124-3B07-1369695AF815}"/>
              </a:ext>
            </a:extLst>
          </p:cNvPr>
          <p:cNvSpPr>
            <a:spLocks noGrp="1"/>
          </p:cNvSpPr>
          <p:nvPr>
            <p:ph type="title"/>
          </p:nvPr>
        </p:nvSpPr>
        <p:spPr>
          <a:xfrm>
            <a:off x="838200" y="631825"/>
            <a:ext cx="10515600" cy="1325563"/>
          </a:xfrm>
        </p:spPr>
        <p:txBody>
          <a:bodyPr>
            <a:normAutofit/>
          </a:bodyPr>
          <a:lstStyle/>
          <a:p>
            <a:r>
              <a:rPr lang="en-US" b="1" dirty="0"/>
              <a:t>What Does a Y-DNA Test Tell You?</a:t>
            </a:r>
          </a:p>
        </p:txBody>
      </p:sp>
      <p:sp>
        <p:nvSpPr>
          <p:cNvPr id="18" name="Content Placeholder 2">
            <a:extLst>
              <a:ext uri="{FF2B5EF4-FFF2-40B4-BE49-F238E27FC236}">
                <a16:creationId xmlns:a16="http://schemas.microsoft.com/office/drawing/2014/main" id="{023B96F1-F08B-E9B8-77AF-3237284157C2}"/>
              </a:ext>
            </a:extLst>
          </p:cNvPr>
          <p:cNvSpPr>
            <a:spLocks noGrp="1"/>
          </p:cNvSpPr>
          <p:nvPr>
            <p:ph idx="1"/>
          </p:nvPr>
        </p:nvSpPr>
        <p:spPr>
          <a:xfrm>
            <a:off x="838200" y="2057400"/>
            <a:ext cx="10515600" cy="3871762"/>
          </a:xfrm>
        </p:spPr>
        <p:txBody>
          <a:bodyPr>
            <a:normAutofit fontScale="92500" lnSpcReduction="10000"/>
          </a:bodyPr>
          <a:lstStyle/>
          <a:p>
            <a:pPr marL="0" marR="0" lvl="0" indent="0">
              <a:spcBef>
                <a:spcPts val="0"/>
              </a:spcBef>
              <a:spcAft>
                <a:spcPts val="0"/>
              </a:spcAft>
              <a:buNone/>
            </a:pP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Y chromosome test  -  paternal or father-son inheritance</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spcBef>
                <a:spcPts val="0"/>
              </a:spcBef>
              <a:spcAft>
                <a:spcPts val="0"/>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We each have two sex chromosomes.  X is female and Y is male.  If you have 2 X’s you are female.  If you have an X and a Y, you become a male because the Y chromosome is dominant.  </a:t>
            </a:r>
          </a:p>
          <a:p>
            <a:pPr marL="0" marR="0" lvl="0" indent="0">
              <a:spcBef>
                <a:spcPts val="0"/>
              </a:spcBef>
              <a:spcAft>
                <a:spcPts val="0"/>
              </a:spcAft>
              <a:buNone/>
            </a:pPr>
            <a:endParaRPr lang="en-US" sz="24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None/>
            </a:pP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The father supplies the Y chromosome</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therefore, he determines the sex of the child</a:t>
            </a:r>
            <a:r>
              <a:rPr lang="en-US" sz="2400" dirty="0">
                <a:effectLst/>
                <a:latin typeface="Calibri" panose="020F0502020204030204" pitchFamily="34" charset="0"/>
                <a:ea typeface="Calibri" panose="020F0502020204030204" pitchFamily="34" charset="0"/>
                <a:cs typeface="Times New Roman" panose="02020603050405020304" pitchFamily="18" charset="0"/>
              </a:rPr>
              <a:t>.  The surname is passed from father to son, so you can determine common male ancestors.  </a:t>
            </a:r>
          </a:p>
          <a:p>
            <a:pPr marL="0" marR="0" lvl="0" indent="0">
              <a:spcBef>
                <a:spcPts val="0"/>
              </a:spcBef>
              <a:spcAft>
                <a:spcPts val="0"/>
              </a:spcAft>
              <a:buNone/>
            </a:pPr>
            <a:endParaRPr lang="en-US" sz="24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None/>
            </a:pPr>
            <a:r>
              <a:rPr lang="en-US" sz="2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If you and another male have the same Y chromosome and also show an autosomal kinship, you probably share a common male ancestor in the not too distant past.  If you only share a Y chromosome and no kinship, the male ancestor may be anywhere in the distant past</a:t>
            </a:r>
            <a:r>
              <a:rPr lang="en-US" sz="24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46541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B7150F4-C4FF-4A91-54D0-68D8C5D293DD}"/>
              </a:ext>
            </a:extLst>
          </p:cNvPr>
          <p:cNvSpPr>
            <a:spLocks noGrp="1"/>
          </p:cNvSpPr>
          <p:nvPr>
            <p:ph type="title"/>
          </p:nvPr>
        </p:nvSpPr>
        <p:spPr>
          <a:xfrm>
            <a:off x="838200" y="631825"/>
            <a:ext cx="10515600" cy="1325563"/>
          </a:xfrm>
        </p:spPr>
        <p:txBody>
          <a:bodyPr>
            <a:normAutofit/>
          </a:bodyPr>
          <a:lstStyle/>
          <a:p>
            <a:r>
              <a:rPr lang="en-US" b="1" dirty="0">
                <a:effectLst/>
                <a:ea typeface="Calibri" panose="020F0502020204030204" pitchFamily="34" charset="0"/>
                <a:cs typeface="Times New Roman" panose="02020603050405020304" pitchFamily="18" charset="0"/>
              </a:rPr>
              <a:t>What is an Autosomal DNA test?</a:t>
            </a:r>
            <a:endParaRPr lang="en-US" b="1" dirty="0"/>
          </a:p>
        </p:txBody>
      </p:sp>
      <p:sp>
        <p:nvSpPr>
          <p:cNvPr id="3" name="Content Placeholder 2">
            <a:extLst>
              <a:ext uri="{FF2B5EF4-FFF2-40B4-BE49-F238E27FC236}">
                <a16:creationId xmlns:a16="http://schemas.microsoft.com/office/drawing/2014/main" id="{AABBE3B7-9618-78EB-F5B7-22229A802702}"/>
              </a:ext>
            </a:extLst>
          </p:cNvPr>
          <p:cNvSpPr>
            <a:spLocks noGrp="1"/>
          </p:cNvSpPr>
          <p:nvPr>
            <p:ph idx="1"/>
          </p:nvPr>
        </p:nvSpPr>
        <p:spPr>
          <a:xfrm>
            <a:off x="838200" y="2057400"/>
            <a:ext cx="10515600" cy="3871762"/>
          </a:xfrm>
        </p:spPr>
        <p:txBody>
          <a:bodyPr>
            <a:normAutofit/>
          </a:bodyPr>
          <a:lstStyle/>
          <a:p>
            <a:r>
              <a:rPr lang="en-US" sz="2400" dirty="0">
                <a:effectLst/>
                <a:latin typeface="Calibri" panose="020F0502020204030204" pitchFamily="34" charset="0"/>
                <a:ea typeface="Calibri" panose="020F0502020204030204" pitchFamily="34" charset="0"/>
                <a:cs typeface="Times New Roman" panose="02020603050405020304" pitchFamily="18" charset="0"/>
              </a:rPr>
              <a:t>This is the type of test done by most ancestry commercial tests.  It looks at all of our DNA except our sex chromosomes and our Mitochondrial DNA.  This is usually over 99% of our total DNA.</a:t>
            </a:r>
          </a:p>
          <a:p>
            <a:pPr marL="0" indent="0">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dirty="0">
                <a:effectLst/>
                <a:latin typeface="Calibri" panose="020F0502020204030204" pitchFamily="34" charset="0"/>
                <a:ea typeface="Calibri" panose="020F0502020204030204" pitchFamily="34" charset="0"/>
                <a:cs typeface="Times New Roman" panose="02020603050405020304" pitchFamily="18" charset="0"/>
              </a:rPr>
              <a:t>Do they test your entire genetic code?  No, because we are all (99%) alike.  Their test is designed to test only those areas where we may have a letter change which results in a different amino acid that may cause some physical or other difference.</a:t>
            </a:r>
          </a:p>
          <a:p>
            <a:pPr marL="0" indent="0">
              <a:buNone/>
            </a:pPr>
            <a:endParaRPr lang="en-US" sz="2400" dirty="0"/>
          </a:p>
        </p:txBody>
      </p:sp>
    </p:spTree>
    <p:extLst>
      <p:ext uri="{BB962C8B-B14F-4D97-AF65-F5344CB8AC3E}">
        <p14:creationId xmlns:p14="http://schemas.microsoft.com/office/powerpoint/2010/main" val="1531910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CCC2B17-E77D-75AD-F96A-786FA9C87F5D}"/>
              </a:ext>
            </a:extLst>
          </p:cNvPr>
          <p:cNvSpPr>
            <a:spLocks noGrp="1"/>
          </p:cNvSpPr>
          <p:nvPr>
            <p:ph type="title"/>
          </p:nvPr>
        </p:nvSpPr>
        <p:spPr>
          <a:xfrm>
            <a:off x="838200" y="631825"/>
            <a:ext cx="10515600" cy="560871"/>
          </a:xfrm>
        </p:spPr>
        <p:txBody>
          <a:bodyPr>
            <a:normAutofit fontScale="90000"/>
          </a:bodyPr>
          <a:lstStyle/>
          <a:p>
            <a:r>
              <a:rPr lang="en-US" b="1" dirty="0"/>
              <a:t>What Does an Autosomal DNA Test Tell You? </a:t>
            </a:r>
          </a:p>
        </p:txBody>
      </p:sp>
      <p:sp>
        <p:nvSpPr>
          <p:cNvPr id="3" name="Content Placeholder 2">
            <a:extLst>
              <a:ext uri="{FF2B5EF4-FFF2-40B4-BE49-F238E27FC236}">
                <a16:creationId xmlns:a16="http://schemas.microsoft.com/office/drawing/2014/main" id="{20C37BE5-8C9E-FCA2-669B-1B08B7F03614}"/>
              </a:ext>
            </a:extLst>
          </p:cNvPr>
          <p:cNvSpPr>
            <a:spLocks noGrp="1"/>
          </p:cNvSpPr>
          <p:nvPr>
            <p:ph idx="1"/>
          </p:nvPr>
        </p:nvSpPr>
        <p:spPr>
          <a:xfrm>
            <a:off x="609600" y="1351722"/>
            <a:ext cx="11118574" cy="4874453"/>
          </a:xfrm>
        </p:spPr>
        <p:txBody>
          <a:bodyPr>
            <a:normAutofit fontScale="85000" lnSpcReduction="20000"/>
          </a:bodyPr>
          <a:lstStyle/>
          <a:p>
            <a:pPr>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more DNA you and another person have in common, the closer you are likely to be related. Some tests will be exact, but some may vary due to chance.</a:t>
            </a:r>
          </a:p>
          <a:p>
            <a:pPr>
              <a:spcAft>
                <a:spcPts val="6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exact tests include parent/child and identical twins.  A child will always be 50% like the parent.  Identical twins will be 100% alike. Tests based on chance are similar to flipping a coin.  Siblings are normally 50% alike; first cousins usually 25%; second cousins about 12.5%; and third cousins 6.250% alike.  Notice that in each generation the relationship is cut in half. </a:t>
            </a:r>
          </a:p>
          <a:p>
            <a:pPr>
              <a:spcAft>
                <a:spcPts val="6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Note that if you share only one common parent, the relationship starts at only half as much.  Half siblings are only 25%; half first cousins, 12.5 %; and etc. Half something usually means you share only one parent or common ancestor.  Once removed means a child of that relative.</a:t>
            </a:r>
          </a:p>
          <a:p>
            <a:pPr>
              <a:spcAft>
                <a:spcPts val="6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Some relationships may be identical but are shared by people in different generations.  A first cousin and an aunt or uncle are both 25%.  Usually, the  testing agency will provide suggested relationships based on most likely to  least likely. Your task is to look at the relationship and other factors you learn through genealogy research to figure how that person fits into a family tree.</a:t>
            </a:r>
            <a:endParaRPr lang="en-US" sz="2400" dirty="0"/>
          </a:p>
        </p:txBody>
      </p:sp>
    </p:spTree>
    <p:extLst>
      <p:ext uri="{BB962C8B-B14F-4D97-AF65-F5344CB8AC3E}">
        <p14:creationId xmlns:p14="http://schemas.microsoft.com/office/powerpoint/2010/main" val="780611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01385" y="219094"/>
            <a:ext cx="10515600" cy="572559"/>
          </a:xfrm>
        </p:spPr>
        <p:txBody>
          <a:bodyPr>
            <a:normAutofit fontScale="90000"/>
          </a:bodyPr>
          <a:lstStyle/>
          <a:p>
            <a:r>
              <a:rPr lang="en-US" b="1" dirty="0"/>
              <a:t>Approximate Generations</a:t>
            </a:r>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799" y="941408"/>
            <a:ext cx="10711544" cy="5784234"/>
          </a:xfr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32274" y="6358248"/>
            <a:ext cx="1646237" cy="498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4573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pic>
        <p:nvPicPr>
          <p:cNvPr id="11" name="Content Placeholder 10">
            <a:extLst>
              <a:ext uri="{FF2B5EF4-FFF2-40B4-BE49-F238E27FC236}">
                <a16:creationId xmlns:a16="http://schemas.microsoft.com/office/drawing/2014/main" id="{568353DB-2C8D-5E2C-4BBF-AC762C3DAD1B}"/>
              </a:ext>
            </a:extLst>
          </p:cNvPr>
          <p:cNvPicPr>
            <a:picLocks noGrp="1" noChangeAspect="1"/>
          </p:cNvPicPr>
          <p:nvPr>
            <p:ph idx="1"/>
          </p:nvPr>
        </p:nvPicPr>
        <p:blipFill>
          <a:blip r:embed="rId2"/>
          <a:stretch>
            <a:fillRect/>
          </a:stretch>
        </p:blipFill>
        <p:spPr>
          <a:xfrm>
            <a:off x="536439" y="15219"/>
            <a:ext cx="10746603" cy="6842781"/>
          </a:xfrm>
        </p:spPr>
      </p:pic>
      <p:sp>
        <p:nvSpPr>
          <p:cNvPr id="6" name="TextBox 5">
            <a:extLst>
              <a:ext uri="{FF2B5EF4-FFF2-40B4-BE49-F238E27FC236}">
                <a16:creationId xmlns:a16="http://schemas.microsoft.com/office/drawing/2014/main" id="{7F3B6E9C-E017-A092-1F9A-F7C359F4299D}"/>
              </a:ext>
            </a:extLst>
          </p:cNvPr>
          <p:cNvSpPr txBox="1"/>
          <p:nvPr/>
        </p:nvSpPr>
        <p:spPr>
          <a:xfrm>
            <a:off x="536438" y="15219"/>
            <a:ext cx="6027648" cy="461665"/>
          </a:xfrm>
          <a:prstGeom prst="rect">
            <a:avLst/>
          </a:prstGeom>
          <a:solidFill>
            <a:schemeClr val="bg1"/>
          </a:solidFill>
        </p:spPr>
        <p:txBody>
          <a:bodyPr wrap="square" rtlCol="0">
            <a:spAutoFit/>
          </a:bodyPr>
          <a:lstStyle/>
          <a:p>
            <a:r>
              <a:rPr lang="en-US" sz="2400" b="1" dirty="0"/>
              <a:t>Possible Relationships Based on Shared DNA</a:t>
            </a:r>
          </a:p>
        </p:txBody>
      </p:sp>
      <p:sp>
        <p:nvSpPr>
          <p:cNvPr id="13" name="TextBox 12">
            <a:extLst>
              <a:ext uri="{FF2B5EF4-FFF2-40B4-BE49-F238E27FC236}">
                <a16:creationId xmlns:a16="http://schemas.microsoft.com/office/drawing/2014/main" id="{B0663102-7251-610D-28B1-AB4EB89393E5}"/>
              </a:ext>
            </a:extLst>
          </p:cNvPr>
          <p:cNvSpPr txBox="1"/>
          <p:nvPr/>
        </p:nvSpPr>
        <p:spPr>
          <a:xfrm>
            <a:off x="536439" y="399770"/>
            <a:ext cx="1712905" cy="369332"/>
          </a:xfrm>
          <a:prstGeom prst="rect">
            <a:avLst/>
          </a:prstGeom>
          <a:noFill/>
        </p:spPr>
        <p:txBody>
          <a:bodyPr wrap="none" rtlCol="0">
            <a:spAutoFit/>
          </a:bodyPr>
          <a:lstStyle/>
          <a:p>
            <a:r>
              <a:rPr lang="en-US" dirty="0"/>
              <a:t>DNAPainter.com</a:t>
            </a:r>
          </a:p>
        </p:txBody>
      </p:sp>
    </p:spTree>
    <p:extLst>
      <p:ext uri="{BB962C8B-B14F-4D97-AF65-F5344CB8AC3E}">
        <p14:creationId xmlns:p14="http://schemas.microsoft.com/office/powerpoint/2010/main" val="1284383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0" name="Straight Connector 9">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A274374-AA49-0AC1-E786-FEDEEA8D7046}"/>
              </a:ext>
            </a:extLst>
          </p:cNvPr>
          <p:cNvSpPr>
            <a:spLocks noGrp="1"/>
          </p:cNvSpPr>
          <p:nvPr>
            <p:ph type="title"/>
          </p:nvPr>
        </p:nvSpPr>
        <p:spPr>
          <a:xfrm>
            <a:off x="795338" y="1566473"/>
            <a:ext cx="10601325" cy="2166723"/>
          </a:xfrm>
        </p:spPr>
        <p:txBody>
          <a:bodyPr vert="horz" lIns="91440" tIns="45720" rIns="91440" bIns="45720" rtlCol="0" anchor="b">
            <a:normAutofit/>
          </a:bodyPr>
          <a:lstStyle/>
          <a:p>
            <a:pPr algn="ctr"/>
            <a:r>
              <a:rPr lang="en-US" sz="6600" kern="1200" dirty="0">
                <a:solidFill>
                  <a:schemeClr val="tx1"/>
                </a:solidFill>
                <a:latin typeface="+mj-lt"/>
                <a:ea typeface="+mj-ea"/>
                <a:cs typeface="+mj-cs"/>
              </a:rPr>
              <a:t>Louis Childers’ Y-DNA Story</a:t>
            </a:r>
          </a:p>
        </p:txBody>
      </p:sp>
      <p:sp>
        <p:nvSpPr>
          <p:cNvPr id="3" name="Text Placeholder 2">
            <a:extLst>
              <a:ext uri="{FF2B5EF4-FFF2-40B4-BE49-F238E27FC236}">
                <a16:creationId xmlns:a16="http://schemas.microsoft.com/office/drawing/2014/main" id="{B5BDC97F-1CCD-2019-689B-C85E5CEBB123}"/>
              </a:ext>
            </a:extLst>
          </p:cNvPr>
          <p:cNvSpPr>
            <a:spLocks noGrp="1"/>
          </p:cNvSpPr>
          <p:nvPr>
            <p:ph type="body" idx="1"/>
          </p:nvPr>
        </p:nvSpPr>
        <p:spPr>
          <a:xfrm>
            <a:off x="795338" y="4092320"/>
            <a:ext cx="10601325" cy="1144884"/>
          </a:xfrm>
        </p:spPr>
        <p:txBody>
          <a:bodyPr vert="horz" lIns="91440" tIns="45720" rIns="91440" bIns="45720" rtlCol="0">
            <a:normAutofit/>
          </a:bodyPr>
          <a:lstStyle/>
          <a:p>
            <a:pPr algn="ctr"/>
            <a:r>
              <a:rPr lang="en-US" kern="1200" dirty="0">
                <a:solidFill>
                  <a:schemeClr val="tx1"/>
                </a:solidFill>
                <a:latin typeface="+mn-lt"/>
                <a:ea typeface="+mn-ea"/>
                <a:cs typeface="+mn-cs"/>
              </a:rPr>
              <a:t>H</a:t>
            </a:r>
            <a:r>
              <a:rPr lang="en-US" kern="1200" dirty="0">
                <a:solidFill>
                  <a:schemeClr val="tx1"/>
                </a:solidFill>
                <a:effectLst/>
                <a:latin typeface="+mn-lt"/>
                <a:ea typeface="+mn-ea"/>
                <a:cs typeface="+mn-cs"/>
              </a:rPr>
              <a:t>ow I find different information and sources often not used in genealogy research</a:t>
            </a:r>
            <a:endParaRPr lang="en-US" kern="1200" dirty="0">
              <a:solidFill>
                <a:schemeClr val="tx1"/>
              </a:solidFill>
              <a:latin typeface="+mn-lt"/>
              <a:ea typeface="+mn-ea"/>
              <a:cs typeface="+mn-cs"/>
            </a:endParaRPr>
          </a:p>
        </p:txBody>
      </p:sp>
      <p:cxnSp>
        <p:nvCxnSpPr>
          <p:cNvPr id="14" name="Straight Connector 13">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3538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8333BA-AE6E-427A-9B16-A39C8073F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1"/>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857FD56-6191-4104-F8E0-F9CAF73B2DAC}"/>
              </a:ext>
            </a:extLst>
          </p:cNvPr>
          <p:cNvSpPr>
            <a:spLocks noGrp="1"/>
          </p:cNvSpPr>
          <p:nvPr>
            <p:ph type="title"/>
          </p:nvPr>
        </p:nvSpPr>
        <p:spPr>
          <a:xfrm>
            <a:off x="321564" y="482918"/>
            <a:ext cx="11548872" cy="620751"/>
          </a:xfrm>
        </p:spPr>
        <p:txBody>
          <a:bodyPr>
            <a:normAutofit/>
          </a:bodyPr>
          <a:lstStyle/>
          <a:p>
            <a:r>
              <a:rPr lang="en-US" sz="2800" b="1" dirty="0"/>
              <a:t>Louis Childers’ Great Grandfather - Percentage of Black and White Heritage</a:t>
            </a:r>
          </a:p>
        </p:txBody>
      </p:sp>
      <p:sp>
        <p:nvSpPr>
          <p:cNvPr id="3" name="Content Placeholder 2">
            <a:extLst>
              <a:ext uri="{FF2B5EF4-FFF2-40B4-BE49-F238E27FC236}">
                <a16:creationId xmlns:a16="http://schemas.microsoft.com/office/drawing/2014/main" id="{890CB4AE-DBB8-F368-7AF4-77A26A537F92}"/>
              </a:ext>
            </a:extLst>
          </p:cNvPr>
          <p:cNvSpPr>
            <a:spLocks noGrp="1"/>
          </p:cNvSpPr>
          <p:nvPr>
            <p:ph idx="1"/>
          </p:nvPr>
        </p:nvSpPr>
        <p:spPr>
          <a:xfrm>
            <a:off x="321564" y="1934666"/>
            <a:ext cx="11548872" cy="4447314"/>
          </a:xfrm>
        </p:spPr>
        <p:txBody>
          <a:bodyPr>
            <a:noAutofit/>
          </a:bodyPr>
          <a:lstStyle/>
          <a:p>
            <a:r>
              <a:rPr lang="en-US" sz="2200" dirty="0"/>
              <a:t>GENERATION 1:  Hugh Reese had a daughter named Mariah with his white wife. He also had a daughter with his black slave.  The black daughter is 50 % white and is Mariah’s half sister.</a:t>
            </a:r>
          </a:p>
          <a:p>
            <a:endParaRPr lang="en-US" sz="2200" dirty="0"/>
          </a:p>
          <a:p>
            <a:r>
              <a:rPr lang="en-US" sz="2200" dirty="0"/>
              <a:t>GENERATION 2:   Hugh Reese’s black daughter was given to Mariah.  Mariah married Henry Scott.  The black daughter had a daughter with a male slave. That daughter should be about 25% white. She is the half-first cousin of Evelyn Scott who is Mariah’s daughter and married John Lawson Burkhalter.</a:t>
            </a:r>
          </a:p>
          <a:p>
            <a:endParaRPr lang="en-US" sz="2200" dirty="0"/>
          </a:p>
          <a:p>
            <a:r>
              <a:rPr lang="en-US" sz="2200" dirty="0"/>
              <a:t>GENERATION 3:   John Lawson Burkhalter had a son with the black slave given to Evelyn Scott, his wife.  That son received 50% white genes from John Lawson Burkhalter and likely half of the 25% white genes from his mother.  This is assuming that the black male in GENERATION 2 is 100% black (which itself is questionable).  Therefore, Louis’s grandfather was probably at least 62.5% white or more.</a:t>
            </a:r>
          </a:p>
        </p:txBody>
      </p:sp>
      <p:sp>
        <p:nvSpPr>
          <p:cNvPr id="7" name="TextBox 6">
            <a:extLst>
              <a:ext uri="{FF2B5EF4-FFF2-40B4-BE49-F238E27FC236}">
                <a16:creationId xmlns:a16="http://schemas.microsoft.com/office/drawing/2014/main" id="{EAB3E1C6-A635-8148-BE36-B82883FBF346}"/>
              </a:ext>
            </a:extLst>
          </p:cNvPr>
          <p:cNvSpPr txBox="1"/>
          <p:nvPr/>
        </p:nvSpPr>
        <p:spPr>
          <a:xfrm>
            <a:off x="321564" y="1008210"/>
            <a:ext cx="11181323" cy="830997"/>
          </a:xfrm>
          <a:prstGeom prst="rect">
            <a:avLst/>
          </a:prstGeom>
          <a:noFill/>
        </p:spPr>
        <p:txBody>
          <a:bodyPr wrap="square">
            <a:spAutoFit/>
          </a:bodyPr>
          <a:lstStyle/>
          <a:p>
            <a:r>
              <a:rPr lang="en-US" sz="2400" dirty="0"/>
              <a:t>I speculate that Louis’s great-grandfather was between 60 and 70 percent white based on the following:</a:t>
            </a:r>
          </a:p>
        </p:txBody>
      </p:sp>
    </p:spTree>
    <p:extLst>
      <p:ext uri="{BB962C8B-B14F-4D97-AF65-F5344CB8AC3E}">
        <p14:creationId xmlns:p14="http://schemas.microsoft.com/office/powerpoint/2010/main" val="11112087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986</Words>
  <Application>Microsoft Office PowerPoint</Application>
  <PresentationFormat>Widescreen</PresentationFormat>
  <Paragraphs>67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Finding Ancestors Using Genetic Genealogy: Louis Childers Story</vt:lpstr>
      <vt:lpstr>What is Genetic Genealogy?</vt:lpstr>
      <vt:lpstr>What Does a Y-DNA Test Tell You?</vt:lpstr>
      <vt:lpstr>What is an Autosomal DNA test?</vt:lpstr>
      <vt:lpstr>What Does an Autosomal DNA Test Tell You? </vt:lpstr>
      <vt:lpstr>Approximate Generations</vt:lpstr>
      <vt:lpstr>PowerPoint Presentation</vt:lpstr>
      <vt:lpstr>Louis Childers’ Y-DNA Story</vt:lpstr>
      <vt:lpstr>Louis Childers’ Great Grandfather - Percentage of Black and White Heritage</vt:lpstr>
      <vt:lpstr>Different Generations of the Reed and Burkhalter Families</vt:lpstr>
      <vt:lpstr>Louis’ DNA Relatives with Burkhalter Surnames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Enslaved Ancestors Using DNA</dc:title>
  <dc:creator>S Powers</dc:creator>
  <cp:lastModifiedBy>VINCENT MONKAM</cp:lastModifiedBy>
  <cp:revision>18</cp:revision>
  <dcterms:created xsi:type="dcterms:W3CDTF">2022-06-01T23:51:24Z</dcterms:created>
  <dcterms:modified xsi:type="dcterms:W3CDTF">2022-06-05T19:07:16Z</dcterms:modified>
</cp:coreProperties>
</file>